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sldSz cx="18288000" cy="10287000"/>
  <p:notesSz cx="6858000" cy="9144000"/>
  <p:embeddedFontLst>
    <p:embeddedFont>
      <p:font typeface="Gruppo" panose="020B0604020202020204" charset="0"/>
      <p:regular r:id="rId12"/>
    </p:embeddedFont>
    <p:embeddedFont>
      <p:font typeface="HK Modular" panose="020B0604020202020204" charset="0"/>
      <p:regular r:id="rId13"/>
    </p:embeddedFont>
    <p:embeddedFont>
      <p:font typeface="Raleway" pitchFamily="2" charset="0"/>
      <p:regular r:id="rId14"/>
      <p:bold r:id="rId15"/>
      <p:italic r:id="rId16"/>
      <p:boldItalic r:id="rId17"/>
    </p:embeddedFont>
    <p:embeddedFont>
      <p:font typeface="Raleway Bold" pitchFamily="2" charset="0"/>
      <p:regular r:id="rId18"/>
      <p:bold r:id="rId19"/>
    </p:embeddedFont>
    <p:embeddedFont>
      <p:font typeface="Raleway Light" pitchFamily="2" charset="0"/>
      <p:regular r:id="rId20"/>
      <p:italic r:id="rId21"/>
    </p:embeddedFont>
    <p:embeddedFont>
      <p:font typeface="Roboto" panose="02000000000000000000" pitchFamily="2" charset="0"/>
      <p:regular r:id="rId22"/>
      <p:bold r:id="rId23"/>
      <p:italic r:id="rId24"/>
      <p:boldItalic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2" d="100"/>
          <a:sy n="52" d="100"/>
        </p:scale>
        <p:origin x="223" y="4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font" Target="fonts/font7.fntdata"/><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10.fntdata"/><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font" Target="fonts/font6.fntdata"/><Relationship Id="rId25" Type="http://schemas.openxmlformats.org/officeDocument/2006/relationships/font" Target="fonts/font14.fntdata"/><Relationship Id="rId2" Type="http://schemas.openxmlformats.org/officeDocument/2006/relationships/slide" Target="slides/slide1.xml"/><Relationship Id="rId16" Type="http://schemas.openxmlformats.org/officeDocument/2006/relationships/font" Target="fonts/font5.fntdata"/><Relationship Id="rId20" Type="http://schemas.openxmlformats.org/officeDocument/2006/relationships/font" Target="fonts/font9.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3.fntdata"/><Relationship Id="rId5" Type="http://schemas.openxmlformats.org/officeDocument/2006/relationships/slide" Target="slides/slide4.xml"/><Relationship Id="rId15" Type="http://schemas.openxmlformats.org/officeDocument/2006/relationships/font" Target="fonts/font4.fntdata"/><Relationship Id="rId23" Type="http://schemas.openxmlformats.org/officeDocument/2006/relationships/font" Target="fonts/font12.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 Id="rId22" Type="http://schemas.openxmlformats.org/officeDocument/2006/relationships/font" Target="fonts/font11.fntdata"/><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2/15/2025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2/15/2025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2/15/2025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2/15/2025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2/15/2025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2/15/2025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2/15/2025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2/15/2025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8.svg"/></Relationships>
</file>

<file path=ppt/slides/_rels/slide10.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8.svg"/><Relationship Id="rId7" Type="http://schemas.openxmlformats.org/officeDocument/2006/relationships/image" Target="../media/image4.sv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1.png"/><Relationship Id="rId9" Type="http://schemas.openxmlformats.org/officeDocument/2006/relationships/image" Target="../media/image10.svg"/></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8.svg"/><Relationship Id="rId7" Type="http://schemas.openxmlformats.org/officeDocument/2006/relationships/image" Target="../media/image4.sv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1.png"/><Relationship Id="rId9" Type="http://schemas.openxmlformats.org/officeDocument/2006/relationships/image" Target="../media/image10.svg"/></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8.svg"/><Relationship Id="rId7" Type="http://schemas.openxmlformats.org/officeDocument/2006/relationships/image" Target="../media/image4.sv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2.svg"/><Relationship Id="rId10" Type="http://schemas.openxmlformats.org/officeDocument/2006/relationships/image" Target="../media/image11.jpeg"/><Relationship Id="rId4" Type="http://schemas.openxmlformats.org/officeDocument/2006/relationships/image" Target="../media/image1.png"/><Relationship Id="rId9" Type="http://schemas.openxmlformats.org/officeDocument/2006/relationships/image" Target="../media/image10.svg"/></Relationships>
</file>

<file path=ppt/slides/_rels/slide4.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8.svg"/><Relationship Id="rId7" Type="http://schemas.openxmlformats.org/officeDocument/2006/relationships/image" Target="../media/image4.svg"/><Relationship Id="rId12" Type="http://schemas.openxmlformats.org/officeDocument/2006/relationships/image" Target="../media/image14.jpe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3.png"/><Relationship Id="rId11" Type="http://schemas.openxmlformats.org/officeDocument/2006/relationships/image" Target="../media/image13.svg"/><Relationship Id="rId5" Type="http://schemas.openxmlformats.org/officeDocument/2006/relationships/image" Target="../media/image2.svg"/><Relationship Id="rId10" Type="http://schemas.openxmlformats.org/officeDocument/2006/relationships/image" Target="../media/image12.png"/><Relationship Id="rId4" Type="http://schemas.openxmlformats.org/officeDocument/2006/relationships/image" Target="../media/image1.png"/><Relationship Id="rId9" Type="http://schemas.openxmlformats.org/officeDocument/2006/relationships/image" Target="../media/image10.svg"/></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8.svg"/><Relationship Id="rId7" Type="http://schemas.openxmlformats.org/officeDocument/2006/relationships/image" Target="../media/image4.sv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2.svg"/><Relationship Id="rId10" Type="http://schemas.openxmlformats.org/officeDocument/2006/relationships/image" Target="../media/image15.jpeg"/><Relationship Id="rId4" Type="http://schemas.openxmlformats.org/officeDocument/2006/relationships/image" Target="../media/image1.png"/><Relationship Id="rId9" Type="http://schemas.openxmlformats.org/officeDocument/2006/relationships/image" Target="../media/image10.svg"/></Relationships>
</file>

<file path=ppt/slides/_rels/slide6.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8.svg"/><Relationship Id="rId7" Type="http://schemas.openxmlformats.org/officeDocument/2006/relationships/image" Target="../media/image4.svg"/><Relationship Id="rId12" Type="http://schemas.openxmlformats.org/officeDocument/2006/relationships/image" Target="../media/image18.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3.png"/><Relationship Id="rId11" Type="http://schemas.openxmlformats.org/officeDocument/2006/relationships/image" Target="../media/image17.svg"/><Relationship Id="rId5" Type="http://schemas.openxmlformats.org/officeDocument/2006/relationships/image" Target="../media/image2.svg"/><Relationship Id="rId10" Type="http://schemas.openxmlformats.org/officeDocument/2006/relationships/image" Target="../media/image16.png"/><Relationship Id="rId4" Type="http://schemas.openxmlformats.org/officeDocument/2006/relationships/image" Target="../media/image1.png"/><Relationship Id="rId9" Type="http://schemas.openxmlformats.org/officeDocument/2006/relationships/image" Target="../media/image10.svg"/></Relationships>
</file>

<file path=ppt/slides/_rels/slide7.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8.svg"/><Relationship Id="rId7" Type="http://schemas.openxmlformats.org/officeDocument/2006/relationships/image" Target="../media/image4.svg"/><Relationship Id="rId12" Type="http://schemas.openxmlformats.org/officeDocument/2006/relationships/image" Target="../media/image18.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3.png"/><Relationship Id="rId11" Type="http://schemas.openxmlformats.org/officeDocument/2006/relationships/image" Target="../media/image20.svg"/><Relationship Id="rId5" Type="http://schemas.openxmlformats.org/officeDocument/2006/relationships/image" Target="../media/image2.svg"/><Relationship Id="rId10" Type="http://schemas.openxmlformats.org/officeDocument/2006/relationships/image" Target="../media/image19.png"/><Relationship Id="rId4" Type="http://schemas.openxmlformats.org/officeDocument/2006/relationships/image" Target="../media/image1.png"/><Relationship Id="rId9" Type="http://schemas.openxmlformats.org/officeDocument/2006/relationships/image" Target="../media/image10.svg"/></Relationships>
</file>

<file path=ppt/slides/_rels/slide8.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24.jpeg"/><Relationship Id="rId3" Type="http://schemas.openxmlformats.org/officeDocument/2006/relationships/image" Target="../media/image8.svg"/><Relationship Id="rId7" Type="http://schemas.openxmlformats.org/officeDocument/2006/relationships/image" Target="../media/image4.svg"/><Relationship Id="rId12" Type="http://schemas.openxmlformats.org/officeDocument/2006/relationships/image" Target="../media/image23.jpe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3.png"/><Relationship Id="rId11" Type="http://schemas.openxmlformats.org/officeDocument/2006/relationships/image" Target="../media/image22.jpeg"/><Relationship Id="rId5" Type="http://schemas.openxmlformats.org/officeDocument/2006/relationships/image" Target="../media/image2.svg"/><Relationship Id="rId10" Type="http://schemas.openxmlformats.org/officeDocument/2006/relationships/image" Target="../media/image21.jpeg"/><Relationship Id="rId4" Type="http://schemas.openxmlformats.org/officeDocument/2006/relationships/image" Target="../media/image1.png"/><Relationship Id="rId9" Type="http://schemas.openxmlformats.org/officeDocument/2006/relationships/image" Target="../media/image10.svg"/></Relationships>
</file>

<file path=ppt/slides/_rels/slide9.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8.svg"/><Relationship Id="rId7" Type="http://schemas.openxmlformats.org/officeDocument/2006/relationships/image" Target="../media/image4.svg"/><Relationship Id="rId12" Type="http://schemas.openxmlformats.org/officeDocument/2006/relationships/image" Target="../media/image27.jpe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3.png"/><Relationship Id="rId11" Type="http://schemas.openxmlformats.org/officeDocument/2006/relationships/image" Target="../media/image26.svg"/><Relationship Id="rId5" Type="http://schemas.openxmlformats.org/officeDocument/2006/relationships/image" Target="../media/image2.svg"/><Relationship Id="rId10" Type="http://schemas.openxmlformats.org/officeDocument/2006/relationships/image" Target="../media/image25.png"/><Relationship Id="rId4" Type="http://schemas.openxmlformats.org/officeDocument/2006/relationships/image" Target="../media/image1.png"/><Relationship Id="rId9" Type="http://schemas.openxmlformats.org/officeDocument/2006/relationships/image" Target="../media/image10.sv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rgbClr val="041C4D">
                <a:alpha val="100000"/>
              </a:srgbClr>
            </a:gs>
            <a:gs pos="100000">
              <a:srgbClr val="000000">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15154235" y="-723790"/>
            <a:ext cx="3513477" cy="1884501"/>
          </a:xfrm>
          <a:custGeom>
            <a:avLst/>
            <a:gdLst/>
            <a:ahLst/>
            <a:cxnLst/>
            <a:rect l="l" t="t" r="r" b="b"/>
            <a:pathLst>
              <a:path w="3513477" h="1884501">
                <a:moveTo>
                  <a:pt x="0" y="0"/>
                </a:moveTo>
                <a:lnTo>
                  <a:pt x="3513477" y="0"/>
                </a:lnTo>
                <a:lnTo>
                  <a:pt x="3513477" y="1884501"/>
                </a:lnTo>
                <a:lnTo>
                  <a:pt x="0" y="188450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7372862" y="2318984"/>
            <a:ext cx="3799594" cy="678844"/>
          </a:xfrm>
          <a:custGeom>
            <a:avLst/>
            <a:gdLst/>
            <a:ahLst/>
            <a:cxnLst/>
            <a:rect l="l" t="t" r="r" b="b"/>
            <a:pathLst>
              <a:path w="3799594" h="678844">
                <a:moveTo>
                  <a:pt x="0" y="0"/>
                </a:moveTo>
                <a:lnTo>
                  <a:pt x="3799594" y="0"/>
                </a:lnTo>
                <a:lnTo>
                  <a:pt x="3799594" y="678844"/>
                </a:lnTo>
                <a:lnTo>
                  <a:pt x="0" y="67884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227249" y="8933667"/>
            <a:ext cx="3513477" cy="1884501"/>
          </a:xfrm>
          <a:custGeom>
            <a:avLst/>
            <a:gdLst/>
            <a:ahLst/>
            <a:cxnLst/>
            <a:rect l="l" t="t" r="r" b="b"/>
            <a:pathLst>
              <a:path w="3513477" h="1884501">
                <a:moveTo>
                  <a:pt x="0" y="0"/>
                </a:moveTo>
                <a:lnTo>
                  <a:pt x="3513477" y="0"/>
                </a:lnTo>
                <a:lnTo>
                  <a:pt x="3513477" y="1884502"/>
                </a:lnTo>
                <a:lnTo>
                  <a:pt x="0" y="188450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a:off x="8117129" y="7588707"/>
            <a:ext cx="2311059" cy="638693"/>
          </a:xfrm>
          <a:custGeom>
            <a:avLst/>
            <a:gdLst/>
            <a:ahLst/>
            <a:cxnLst/>
            <a:rect l="l" t="t" r="r" b="b"/>
            <a:pathLst>
              <a:path w="2311059" h="638693">
                <a:moveTo>
                  <a:pt x="0" y="0"/>
                </a:moveTo>
                <a:lnTo>
                  <a:pt x="2311059" y="0"/>
                </a:lnTo>
                <a:lnTo>
                  <a:pt x="2311059" y="638693"/>
                </a:lnTo>
                <a:lnTo>
                  <a:pt x="0" y="63869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a:off x="7670550" y="1028700"/>
            <a:ext cx="551414" cy="518330"/>
          </a:xfrm>
          <a:custGeom>
            <a:avLst/>
            <a:gdLst/>
            <a:ahLst/>
            <a:cxnLst/>
            <a:rect l="l" t="t" r="r" b="b"/>
            <a:pathLst>
              <a:path w="551414" h="518330">
                <a:moveTo>
                  <a:pt x="0" y="0"/>
                </a:moveTo>
                <a:lnTo>
                  <a:pt x="551414" y="0"/>
                </a:lnTo>
                <a:lnTo>
                  <a:pt x="551414" y="518330"/>
                </a:lnTo>
                <a:lnTo>
                  <a:pt x="0" y="51833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7" name="TextBox 7"/>
          <p:cNvSpPr txBox="1"/>
          <p:nvPr/>
        </p:nvSpPr>
        <p:spPr>
          <a:xfrm>
            <a:off x="2542048" y="3481267"/>
            <a:ext cx="12612187" cy="1436291"/>
          </a:xfrm>
          <a:prstGeom prst="rect">
            <a:avLst/>
          </a:prstGeom>
        </p:spPr>
        <p:txBody>
          <a:bodyPr lIns="0" tIns="0" rIns="0" bIns="0" rtlCol="0" anchor="t">
            <a:spAutoFit/>
          </a:bodyPr>
          <a:lstStyle/>
          <a:p>
            <a:pPr algn="ctr">
              <a:lnSpc>
                <a:spcPts val="11242"/>
              </a:lnSpc>
            </a:pPr>
            <a:r>
              <a:rPr lang="en-US" sz="10314" b="1">
                <a:solidFill>
                  <a:srgbClr val="FFFFFF"/>
                </a:solidFill>
                <a:latin typeface="Roboto" panose="02000000000000000000" pitchFamily="2" charset="0"/>
                <a:ea typeface="Roboto" panose="02000000000000000000" pitchFamily="2" charset="0"/>
                <a:cs typeface="HK Modular"/>
                <a:sym typeface="HK Modular"/>
              </a:rPr>
              <a:t>NGHỊ LUẬN XÃ HỘI</a:t>
            </a:r>
          </a:p>
        </p:txBody>
      </p:sp>
      <p:sp>
        <p:nvSpPr>
          <p:cNvPr id="8" name="TextBox 8"/>
          <p:cNvSpPr txBox="1"/>
          <p:nvPr/>
        </p:nvSpPr>
        <p:spPr>
          <a:xfrm>
            <a:off x="8550473" y="1165379"/>
            <a:ext cx="2324294" cy="282129"/>
          </a:xfrm>
          <a:prstGeom prst="rect">
            <a:avLst/>
          </a:prstGeom>
        </p:spPr>
        <p:txBody>
          <a:bodyPr lIns="0" tIns="0" rIns="0" bIns="0" rtlCol="0" anchor="t">
            <a:spAutoFit/>
          </a:bodyPr>
          <a:lstStyle/>
          <a:p>
            <a:pPr algn="l">
              <a:lnSpc>
                <a:spcPts val="2241"/>
              </a:lnSpc>
              <a:spcBef>
                <a:spcPct val="0"/>
              </a:spcBef>
            </a:pPr>
            <a:r>
              <a:rPr lang="en-US" sz="2075" b="1">
                <a:solidFill>
                  <a:srgbClr val="FFFFFF"/>
                </a:solidFill>
                <a:latin typeface="Roboto" panose="02000000000000000000" pitchFamily="2" charset="0"/>
                <a:ea typeface="Roboto" panose="02000000000000000000" pitchFamily="2" charset="0"/>
                <a:cs typeface="Gruppo"/>
                <a:sym typeface="Gruppo"/>
              </a:rPr>
              <a:t>Trần Đức Nam</a:t>
            </a:r>
          </a:p>
        </p:txBody>
      </p:sp>
      <p:sp>
        <p:nvSpPr>
          <p:cNvPr id="9" name="TextBox 9"/>
          <p:cNvSpPr txBox="1"/>
          <p:nvPr/>
        </p:nvSpPr>
        <p:spPr>
          <a:xfrm>
            <a:off x="7981853" y="9712001"/>
            <a:ext cx="2324294" cy="298328"/>
          </a:xfrm>
          <a:prstGeom prst="rect">
            <a:avLst/>
          </a:prstGeom>
        </p:spPr>
        <p:txBody>
          <a:bodyPr lIns="0" tIns="0" rIns="0" bIns="0" rtlCol="0" anchor="t">
            <a:spAutoFit/>
          </a:bodyPr>
          <a:lstStyle/>
          <a:p>
            <a:pPr algn="ctr">
              <a:lnSpc>
                <a:spcPts val="2241"/>
              </a:lnSpc>
              <a:spcBef>
                <a:spcPct val="0"/>
              </a:spcBef>
            </a:pPr>
            <a:r>
              <a:rPr lang="en-US" sz="2075">
                <a:solidFill>
                  <a:srgbClr val="FFFFFF"/>
                </a:solidFill>
                <a:latin typeface="Gruppo"/>
                <a:ea typeface="Gruppo"/>
                <a:cs typeface="Gruppo"/>
                <a:sym typeface="Gruppo"/>
              </a:rPr>
              <a:t>page 01</a:t>
            </a:r>
          </a:p>
        </p:txBody>
      </p:sp>
      <p:sp>
        <p:nvSpPr>
          <p:cNvPr id="10" name="TextBox 10"/>
          <p:cNvSpPr txBox="1"/>
          <p:nvPr/>
        </p:nvSpPr>
        <p:spPr>
          <a:xfrm>
            <a:off x="4572000" y="6742800"/>
            <a:ext cx="9448800" cy="346249"/>
          </a:xfrm>
          <a:prstGeom prst="rect">
            <a:avLst/>
          </a:prstGeom>
        </p:spPr>
        <p:txBody>
          <a:bodyPr wrap="square" lIns="0" tIns="0" rIns="0" bIns="0" rtlCol="0" anchor="t">
            <a:spAutoFit/>
          </a:bodyPr>
          <a:lstStyle/>
          <a:p>
            <a:pPr algn="ctr">
              <a:lnSpc>
                <a:spcPts val="2565"/>
              </a:lnSpc>
              <a:spcBef>
                <a:spcPct val="0"/>
              </a:spcBef>
            </a:pPr>
            <a:r>
              <a:rPr lang="en-US" sz="3000">
                <a:solidFill>
                  <a:srgbClr val="FFFFFF"/>
                </a:solidFill>
                <a:latin typeface="Roboto" panose="02000000000000000000" pitchFamily="2" charset="0"/>
                <a:ea typeface="Roboto" panose="02000000000000000000" pitchFamily="2" charset="0"/>
                <a:cs typeface="Gruppo"/>
                <a:sym typeface="Gruppo"/>
              </a:rPr>
              <a:t>Làm gì khi bị cha mẹ kì vọng quá nhiều vào bản thân?</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rgbClr val="041C4D">
                <a:alpha val="100000"/>
              </a:srgbClr>
            </a:gs>
            <a:gs pos="100000">
              <a:srgbClr val="000000">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1776071" y="1028700"/>
            <a:ext cx="551414" cy="518330"/>
          </a:xfrm>
          <a:custGeom>
            <a:avLst/>
            <a:gdLst/>
            <a:ahLst/>
            <a:cxnLst/>
            <a:rect l="l" t="t" r="r" b="b"/>
            <a:pathLst>
              <a:path w="551414" h="518330">
                <a:moveTo>
                  <a:pt x="0" y="0"/>
                </a:moveTo>
                <a:lnTo>
                  <a:pt x="551414" y="0"/>
                </a:lnTo>
                <a:lnTo>
                  <a:pt x="551414" y="518330"/>
                </a:lnTo>
                <a:lnTo>
                  <a:pt x="0" y="51833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6419691" y="1084613"/>
            <a:ext cx="839609" cy="450336"/>
          </a:xfrm>
          <a:custGeom>
            <a:avLst/>
            <a:gdLst/>
            <a:ahLst/>
            <a:cxnLst/>
            <a:rect l="l" t="t" r="r" b="b"/>
            <a:pathLst>
              <a:path w="839609" h="450336">
                <a:moveTo>
                  <a:pt x="0" y="0"/>
                </a:moveTo>
                <a:lnTo>
                  <a:pt x="839609" y="0"/>
                </a:lnTo>
                <a:lnTo>
                  <a:pt x="839609" y="450335"/>
                </a:lnTo>
                <a:lnTo>
                  <a:pt x="0" y="45033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5580083" y="1084613"/>
            <a:ext cx="839609" cy="450336"/>
          </a:xfrm>
          <a:custGeom>
            <a:avLst/>
            <a:gdLst/>
            <a:ahLst/>
            <a:cxnLst/>
            <a:rect l="l" t="t" r="r" b="b"/>
            <a:pathLst>
              <a:path w="839609" h="450336">
                <a:moveTo>
                  <a:pt x="0" y="0"/>
                </a:moveTo>
                <a:lnTo>
                  <a:pt x="839608" y="0"/>
                </a:lnTo>
                <a:lnTo>
                  <a:pt x="839608" y="450335"/>
                </a:lnTo>
                <a:lnTo>
                  <a:pt x="0" y="45033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1776071" y="9014517"/>
            <a:ext cx="2728988" cy="487567"/>
          </a:xfrm>
          <a:custGeom>
            <a:avLst/>
            <a:gdLst/>
            <a:ahLst/>
            <a:cxnLst/>
            <a:rect l="l" t="t" r="r" b="b"/>
            <a:pathLst>
              <a:path w="2728988" h="487567">
                <a:moveTo>
                  <a:pt x="0" y="0"/>
                </a:moveTo>
                <a:lnTo>
                  <a:pt x="2728988" y="0"/>
                </a:lnTo>
                <a:lnTo>
                  <a:pt x="2728988" y="487566"/>
                </a:lnTo>
                <a:lnTo>
                  <a:pt x="0" y="48756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a:off x="12804396" y="9014517"/>
            <a:ext cx="4454904" cy="406385"/>
          </a:xfrm>
          <a:custGeom>
            <a:avLst/>
            <a:gdLst/>
            <a:ahLst/>
            <a:cxnLst/>
            <a:rect l="l" t="t" r="r" b="b"/>
            <a:pathLst>
              <a:path w="4454904" h="406385">
                <a:moveTo>
                  <a:pt x="0" y="0"/>
                </a:moveTo>
                <a:lnTo>
                  <a:pt x="4454904" y="0"/>
                </a:lnTo>
                <a:lnTo>
                  <a:pt x="4454904" y="406385"/>
                </a:lnTo>
                <a:lnTo>
                  <a:pt x="0" y="40638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7" name="TextBox 7"/>
          <p:cNvSpPr txBox="1"/>
          <p:nvPr/>
        </p:nvSpPr>
        <p:spPr>
          <a:xfrm>
            <a:off x="2655994" y="1165379"/>
            <a:ext cx="2324294" cy="298328"/>
          </a:xfrm>
          <a:prstGeom prst="rect">
            <a:avLst/>
          </a:prstGeom>
        </p:spPr>
        <p:txBody>
          <a:bodyPr lIns="0" tIns="0" rIns="0" bIns="0" rtlCol="0" anchor="t">
            <a:spAutoFit/>
          </a:bodyPr>
          <a:lstStyle/>
          <a:p>
            <a:pPr algn="l">
              <a:lnSpc>
                <a:spcPts val="2241"/>
              </a:lnSpc>
              <a:spcBef>
                <a:spcPct val="0"/>
              </a:spcBef>
            </a:pPr>
            <a:r>
              <a:rPr lang="en-US" sz="2075">
                <a:solidFill>
                  <a:srgbClr val="FFFFFF"/>
                </a:solidFill>
                <a:latin typeface="Gruppo"/>
                <a:ea typeface="Gruppo"/>
                <a:cs typeface="Gruppo"/>
                <a:sym typeface="Gruppo"/>
              </a:rPr>
              <a:t>studio shodwe</a:t>
            </a:r>
          </a:p>
        </p:txBody>
      </p:sp>
      <p:sp>
        <p:nvSpPr>
          <p:cNvPr id="8" name="TextBox 8"/>
          <p:cNvSpPr txBox="1"/>
          <p:nvPr/>
        </p:nvSpPr>
        <p:spPr>
          <a:xfrm>
            <a:off x="13458263" y="9073308"/>
            <a:ext cx="3147170" cy="298328"/>
          </a:xfrm>
          <a:prstGeom prst="rect">
            <a:avLst/>
          </a:prstGeom>
        </p:spPr>
        <p:txBody>
          <a:bodyPr lIns="0" tIns="0" rIns="0" bIns="0" rtlCol="0" anchor="t">
            <a:spAutoFit/>
          </a:bodyPr>
          <a:lstStyle/>
          <a:p>
            <a:pPr algn="ctr">
              <a:lnSpc>
                <a:spcPts val="2241"/>
              </a:lnSpc>
              <a:spcBef>
                <a:spcPct val="0"/>
              </a:spcBef>
            </a:pPr>
            <a:r>
              <a:rPr lang="en-US" sz="2075">
                <a:solidFill>
                  <a:srgbClr val="00FFFF"/>
                </a:solidFill>
                <a:latin typeface="Gruppo"/>
                <a:ea typeface="Gruppo"/>
                <a:cs typeface="Gruppo"/>
                <a:sym typeface="Gruppo"/>
              </a:rPr>
              <a:t>www.reallygreatsite.com</a:t>
            </a:r>
          </a:p>
        </p:txBody>
      </p:sp>
      <p:sp>
        <p:nvSpPr>
          <p:cNvPr id="9" name="TextBox 9"/>
          <p:cNvSpPr txBox="1"/>
          <p:nvPr/>
        </p:nvSpPr>
        <p:spPr>
          <a:xfrm>
            <a:off x="7981853" y="9073308"/>
            <a:ext cx="2324294" cy="298328"/>
          </a:xfrm>
          <a:prstGeom prst="rect">
            <a:avLst/>
          </a:prstGeom>
        </p:spPr>
        <p:txBody>
          <a:bodyPr lIns="0" tIns="0" rIns="0" bIns="0" rtlCol="0" anchor="t">
            <a:spAutoFit/>
          </a:bodyPr>
          <a:lstStyle/>
          <a:p>
            <a:pPr algn="ctr">
              <a:lnSpc>
                <a:spcPts val="2241"/>
              </a:lnSpc>
              <a:spcBef>
                <a:spcPct val="0"/>
              </a:spcBef>
            </a:pPr>
            <a:r>
              <a:rPr lang="en-US" sz="2075">
                <a:solidFill>
                  <a:srgbClr val="FFFFFF"/>
                </a:solidFill>
                <a:latin typeface="Gruppo"/>
                <a:ea typeface="Gruppo"/>
                <a:cs typeface="Gruppo"/>
                <a:sym typeface="Gruppo"/>
              </a:rPr>
              <a:t>page 10</a:t>
            </a:r>
          </a:p>
        </p:txBody>
      </p:sp>
      <p:sp>
        <p:nvSpPr>
          <p:cNvPr id="10" name="TextBox 10"/>
          <p:cNvSpPr txBox="1"/>
          <p:nvPr/>
        </p:nvSpPr>
        <p:spPr>
          <a:xfrm>
            <a:off x="3818141" y="3648280"/>
            <a:ext cx="11183517" cy="1495220"/>
          </a:xfrm>
          <a:prstGeom prst="rect">
            <a:avLst/>
          </a:prstGeom>
        </p:spPr>
        <p:txBody>
          <a:bodyPr lIns="0" tIns="0" rIns="0" bIns="0" rtlCol="0" anchor="t">
            <a:spAutoFit/>
          </a:bodyPr>
          <a:lstStyle/>
          <a:p>
            <a:pPr algn="ctr">
              <a:lnSpc>
                <a:spcPts val="11911"/>
              </a:lnSpc>
            </a:pPr>
            <a:r>
              <a:rPr lang="en-US" sz="9453">
                <a:solidFill>
                  <a:srgbClr val="FFFFFF"/>
                </a:solidFill>
                <a:latin typeface="HK Modular"/>
                <a:ea typeface="HK Modular"/>
                <a:cs typeface="HK Modular"/>
                <a:sym typeface="HK Modular"/>
              </a:rPr>
              <a:t>THANK YOU!</a:t>
            </a:r>
          </a:p>
        </p:txBody>
      </p:sp>
      <p:sp>
        <p:nvSpPr>
          <p:cNvPr id="11" name="TextBox 11"/>
          <p:cNvSpPr txBox="1"/>
          <p:nvPr/>
        </p:nvSpPr>
        <p:spPr>
          <a:xfrm>
            <a:off x="3818141" y="5623010"/>
            <a:ext cx="10916976" cy="756707"/>
          </a:xfrm>
          <a:prstGeom prst="rect">
            <a:avLst/>
          </a:prstGeom>
        </p:spPr>
        <p:txBody>
          <a:bodyPr lIns="0" tIns="0" rIns="0" bIns="0" rtlCol="0" anchor="t">
            <a:spAutoFit/>
          </a:bodyPr>
          <a:lstStyle/>
          <a:p>
            <a:pPr algn="ctr">
              <a:lnSpc>
                <a:spcPts val="2999"/>
              </a:lnSpc>
              <a:spcBef>
                <a:spcPct val="0"/>
              </a:spcBef>
            </a:pPr>
            <a:r>
              <a:rPr lang="en-US" sz="2777">
                <a:solidFill>
                  <a:srgbClr val="FFFFFF"/>
                </a:solidFill>
                <a:latin typeface="Raleway"/>
                <a:ea typeface="Raleway"/>
                <a:cs typeface="Raleway"/>
                <a:sym typeface="Raleway"/>
              </a:rPr>
              <a:t>As we look to the future, these technologies will play a crucial role in shaping a better world for generations to come.</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rgbClr val="041C4D">
                <a:alpha val="100000"/>
              </a:srgbClr>
            </a:gs>
            <a:gs pos="100000">
              <a:srgbClr val="3B616F">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1776071" y="1028700"/>
            <a:ext cx="551414" cy="518330"/>
          </a:xfrm>
          <a:custGeom>
            <a:avLst/>
            <a:gdLst/>
            <a:ahLst/>
            <a:cxnLst/>
            <a:rect l="l" t="t" r="r" b="b"/>
            <a:pathLst>
              <a:path w="551414" h="518330">
                <a:moveTo>
                  <a:pt x="0" y="0"/>
                </a:moveTo>
                <a:lnTo>
                  <a:pt x="551414" y="0"/>
                </a:lnTo>
                <a:lnTo>
                  <a:pt x="551414" y="518330"/>
                </a:lnTo>
                <a:lnTo>
                  <a:pt x="0" y="51833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6419691" y="1084613"/>
            <a:ext cx="839609" cy="450336"/>
          </a:xfrm>
          <a:custGeom>
            <a:avLst/>
            <a:gdLst/>
            <a:ahLst/>
            <a:cxnLst/>
            <a:rect l="l" t="t" r="r" b="b"/>
            <a:pathLst>
              <a:path w="839609" h="450336">
                <a:moveTo>
                  <a:pt x="0" y="0"/>
                </a:moveTo>
                <a:lnTo>
                  <a:pt x="839609" y="0"/>
                </a:lnTo>
                <a:lnTo>
                  <a:pt x="839609" y="450335"/>
                </a:lnTo>
                <a:lnTo>
                  <a:pt x="0" y="45033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5580083" y="1084613"/>
            <a:ext cx="839609" cy="450336"/>
          </a:xfrm>
          <a:custGeom>
            <a:avLst/>
            <a:gdLst/>
            <a:ahLst/>
            <a:cxnLst/>
            <a:rect l="l" t="t" r="r" b="b"/>
            <a:pathLst>
              <a:path w="839609" h="450336">
                <a:moveTo>
                  <a:pt x="0" y="0"/>
                </a:moveTo>
                <a:lnTo>
                  <a:pt x="839608" y="0"/>
                </a:lnTo>
                <a:lnTo>
                  <a:pt x="839608" y="450335"/>
                </a:lnTo>
                <a:lnTo>
                  <a:pt x="0" y="45033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1776071" y="9014517"/>
            <a:ext cx="2728988" cy="487567"/>
          </a:xfrm>
          <a:custGeom>
            <a:avLst/>
            <a:gdLst/>
            <a:ahLst/>
            <a:cxnLst/>
            <a:rect l="l" t="t" r="r" b="b"/>
            <a:pathLst>
              <a:path w="2728988" h="487567">
                <a:moveTo>
                  <a:pt x="0" y="0"/>
                </a:moveTo>
                <a:lnTo>
                  <a:pt x="2728988" y="0"/>
                </a:lnTo>
                <a:lnTo>
                  <a:pt x="2728988" y="487566"/>
                </a:lnTo>
                <a:lnTo>
                  <a:pt x="0" y="48756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a:off x="12804396" y="9014517"/>
            <a:ext cx="4454904" cy="406385"/>
          </a:xfrm>
          <a:custGeom>
            <a:avLst/>
            <a:gdLst/>
            <a:ahLst/>
            <a:cxnLst/>
            <a:rect l="l" t="t" r="r" b="b"/>
            <a:pathLst>
              <a:path w="4454904" h="406385">
                <a:moveTo>
                  <a:pt x="0" y="0"/>
                </a:moveTo>
                <a:lnTo>
                  <a:pt x="4454904" y="0"/>
                </a:lnTo>
                <a:lnTo>
                  <a:pt x="4454904" y="406385"/>
                </a:lnTo>
                <a:lnTo>
                  <a:pt x="0" y="40638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7" name="TextBox 7"/>
          <p:cNvSpPr txBox="1"/>
          <p:nvPr/>
        </p:nvSpPr>
        <p:spPr>
          <a:xfrm>
            <a:off x="2655994" y="1165379"/>
            <a:ext cx="2324294" cy="298328"/>
          </a:xfrm>
          <a:prstGeom prst="rect">
            <a:avLst/>
          </a:prstGeom>
        </p:spPr>
        <p:txBody>
          <a:bodyPr lIns="0" tIns="0" rIns="0" bIns="0" rtlCol="0" anchor="t">
            <a:spAutoFit/>
          </a:bodyPr>
          <a:lstStyle/>
          <a:p>
            <a:pPr algn="l">
              <a:lnSpc>
                <a:spcPts val="2241"/>
              </a:lnSpc>
              <a:spcBef>
                <a:spcPct val="0"/>
              </a:spcBef>
            </a:pPr>
            <a:r>
              <a:rPr lang="en-US" sz="2075">
                <a:solidFill>
                  <a:srgbClr val="FFFFFF"/>
                </a:solidFill>
                <a:latin typeface="Gruppo"/>
                <a:ea typeface="Gruppo"/>
                <a:cs typeface="Gruppo"/>
                <a:sym typeface="Gruppo"/>
              </a:rPr>
              <a:t>studio shodwe</a:t>
            </a:r>
          </a:p>
        </p:txBody>
      </p:sp>
      <p:sp>
        <p:nvSpPr>
          <p:cNvPr id="8" name="TextBox 8"/>
          <p:cNvSpPr txBox="1"/>
          <p:nvPr/>
        </p:nvSpPr>
        <p:spPr>
          <a:xfrm>
            <a:off x="13458263" y="9073308"/>
            <a:ext cx="3147170" cy="298328"/>
          </a:xfrm>
          <a:prstGeom prst="rect">
            <a:avLst/>
          </a:prstGeom>
        </p:spPr>
        <p:txBody>
          <a:bodyPr lIns="0" tIns="0" rIns="0" bIns="0" rtlCol="0" anchor="t">
            <a:spAutoFit/>
          </a:bodyPr>
          <a:lstStyle/>
          <a:p>
            <a:pPr algn="ctr">
              <a:lnSpc>
                <a:spcPts val="2241"/>
              </a:lnSpc>
              <a:spcBef>
                <a:spcPct val="0"/>
              </a:spcBef>
            </a:pPr>
            <a:r>
              <a:rPr lang="en-US" sz="2075">
                <a:solidFill>
                  <a:srgbClr val="00FFFF"/>
                </a:solidFill>
                <a:latin typeface="Gruppo"/>
                <a:ea typeface="Gruppo"/>
                <a:cs typeface="Gruppo"/>
                <a:sym typeface="Gruppo"/>
              </a:rPr>
              <a:t>www.reallygreatsite.com</a:t>
            </a:r>
          </a:p>
        </p:txBody>
      </p:sp>
      <p:sp>
        <p:nvSpPr>
          <p:cNvPr id="9" name="TextBox 9"/>
          <p:cNvSpPr txBox="1"/>
          <p:nvPr/>
        </p:nvSpPr>
        <p:spPr>
          <a:xfrm>
            <a:off x="7981853" y="9073308"/>
            <a:ext cx="2324294" cy="298328"/>
          </a:xfrm>
          <a:prstGeom prst="rect">
            <a:avLst/>
          </a:prstGeom>
        </p:spPr>
        <p:txBody>
          <a:bodyPr lIns="0" tIns="0" rIns="0" bIns="0" rtlCol="0" anchor="t">
            <a:spAutoFit/>
          </a:bodyPr>
          <a:lstStyle/>
          <a:p>
            <a:pPr algn="ctr">
              <a:lnSpc>
                <a:spcPts val="2241"/>
              </a:lnSpc>
              <a:spcBef>
                <a:spcPct val="0"/>
              </a:spcBef>
            </a:pPr>
            <a:r>
              <a:rPr lang="en-US" sz="2075">
                <a:solidFill>
                  <a:srgbClr val="FFFFFF"/>
                </a:solidFill>
                <a:latin typeface="Gruppo"/>
                <a:ea typeface="Gruppo"/>
                <a:cs typeface="Gruppo"/>
                <a:sym typeface="Gruppo"/>
              </a:rPr>
              <a:t>page 02</a:t>
            </a:r>
          </a:p>
        </p:txBody>
      </p:sp>
      <p:sp>
        <p:nvSpPr>
          <p:cNvPr id="10" name="TextBox 10"/>
          <p:cNvSpPr txBox="1"/>
          <p:nvPr/>
        </p:nvSpPr>
        <p:spPr>
          <a:xfrm>
            <a:off x="1776071" y="3663448"/>
            <a:ext cx="8056247" cy="2589421"/>
          </a:xfrm>
          <a:prstGeom prst="rect">
            <a:avLst/>
          </a:prstGeom>
        </p:spPr>
        <p:txBody>
          <a:bodyPr lIns="0" tIns="0" rIns="0" bIns="0" rtlCol="0" anchor="t">
            <a:spAutoFit/>
          </a:bodyPr>
          <a:lstStyle/>
          <a:p>
            <a:pPr algn="l">
              <a:lnSpc>
                <a:spcPts val="6880"/>
              </a:lnSpc>
            </a:pPr>
            <a:r>
              <a:rPr lang="en-US" sz="5460">
                <a:solidFill>
                  <a:srgbClr val="FFFFFF"/>
                </a:solidFill>
                <a:latin typeface="HK Modular"/>
                <a:ea typeface="HK Modular"/>
                <a:cs typeface="HK Modular"/>
                <a:sym typeface="HK Modular"/>
              </a:rPr>
              <a:t>ARTIFICIAL INTELLIGENCE EVOLUTION</a:t>
            </a:r>
          </a:p>
        </p:txBody>
      </p:sp>
      <p:sp>
        <p:nvSpPr>
          <p:cNvPr id="11" name="TextBox 11"/>
          <p:cNvSpPr txBox="1"/>
          <p:nvPr/>
        </p:nvSpPr>
        <p:spPr>
          <a:xfrm>
            <a:off x="9901384" y="3127242"/>
            <a:ext cx="6704049" cy="3728507"/>
          </a:xfrm>
          <a:prstGeom prst="rect">
            <a:avLst/>
          </a:prstGeom>
        </p:spPr>
        <p:txBody>
          <a:bodyPr lIns="0" tIns="0" rIns="0" bIns="0" rtlCol="0" anchor="t">
            <a:spAutoFit/>
          </a:bodyPr>
          <a:lstStyle/>
          <a:p>
            <a:pPr algn="l">
              <a:lnSpc>
                <a:spcPts val="2999"/>
              </a:lnSpc>
              <a:spcBef>
                <a:spcPct val="0"/>
              </a:spcBef>
            </a:pPr>
            <a:r>
              <a:rPr lang="en-US" sz="2777">
                <a:solidFill>
                  <a:srgbClr val="FFFFFF"/>
                </a:solidFill>
                <a:latin typeface="Raleway Light"/>
                <a:ea typeface="Raleway Light"/>
                <a:cs typeface="Raleway Light"/>
                <a:sym typeface="Raleway Light"/>
              </a:rPr>
              <a:t>Artificial Intelligence is rapidly advancing, bringing transformative changes across various industries. From healthcare to finance, AI is enhancing decision-making, automating tasks, and enabling machines to learn and adapt in ways that were previously unimaginable. This evolution is paving the way for smarter, more efficient systems that will redefine the way we live and work.</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rgbClr val="041C4D">
                <a:alpha val="100000"/>
              </a:srgbClr>
            </a:gs>
            <a:gs pos="100000">
              <a:srgbClr val="3B616F">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1776071" y="1028700"/>
            <a:ext cx="551414" cy="518330"/>
          </a:xfrm>
          <a:custGeom>
            <a:avLst/>
            <a:gdLst/>
            <a:ahLst/>
            <a:cxnLst/>
            <a:rect l="l" t="t" r="r" b="b"/>
            <a:pathLst>
              <a:path w="551414" h="518330">
                <a:moveTo>
                  <a:pt x="0" y="0"/>
                </a:moveTo>
                <a:lnTo>
                  <a:pt x="551414" y="0"/>
                </a:lnTo>
                <a:lnTo>
                  <a:pt x="551414" y="518330"/>
                </a:lnTo>
                <a:lnTo>
                  <a:pt x="0" y="51833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6419691" y="1084613"/>
            <a:ext cx="839609" cy="450336"/>
          </a:xfrm>
          <a:custGeom>
            <a:avLst/>
            <a:gdLst/>
            <a:ahLst/>
            <a:cxnLst/>
            <a:rect l="l" t="t" r="r" b="b"/>
            <a:pathLst>
              <a:path w="839609" h="450336">
                <a:moveTo>
                  <a:pt x="0" y="0"/>
                </a:moveTo>
                <a:lnTo>
                  <a:pt x="839609" y="0"/>
                </a:lnTo>
                <a:lnTo>
                  <a:pt x="839609" y="450335"/>
                </a:lnTo>
                <a:lnTo>
                  <a:pt x="0" y="45033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5580083" y="1084613"/>
            <a:ext cx="839609" cy="450336"/>
          </a:xfrm>
          <a:custGeom>
            <a:avLst/>
            <a:gdLst/>
            <a:ahLst/>
            <a:cxnLst/>
            <a:rect l="l" t="t" r="r" b="b"/>
            <a:pathLst>
              <a:path w="839609" h="450336">
                <a:moveTo>
                  <a:pt x="0" y="0"/>
                </a:moveTo>
                <a:lnTo>
                  <a:pt x="839608" y="0"/>
                </a:lnTo>
                <a:lnTo>
                  <a:pt x="839608" y="450335"/>
                </a:lnTo>
                <a:lnTo>
                  <a:pt x="0" y="45033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1776071" y="9014517"/>
            <a:ext cx="2728988" cy="487567"/>
          </a:xfrm>
          <a:custGeom>
            <a:avLst/>
            <a:gdLst/>
            <a:ahLst/>
            <a:cxnLst/>
            <a:rect l="l" t="t" r="r" b="b"/>
            <a:pathLst>
              <a:path w="2728988" h="487567">
                <a:moveTo>
                  <a:pt x="0" y="0"/>
                </a:moveTo>
                <a:lnTo>
                  <a:pt x="2728988" y="0"/>
                </a:lnTo>
                <a:lnTo>
                  <a:pt x="2728988" y="487566"/>
                </a:lnTo>
                <a:lnTo>
                  <a:pt x="0" y="48756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a:off x="12804396" y="9014517"/>
            <a:ext cx="4454904" cy="406385"/>
          </a:xfrm>
          <a:custGeom>
            <a:avLst/>
            <a:gdLst/>
            <a:ahLst/>
            <a:cxnLst/>
            <a:rect l="l" t="t" r="r" b="b"/>
            <a:pathLst>
              <a:path w="4454904" h="406385">
                <a:moveTo>
                  <a:pt x="0" y="0"/>
                </a:moveTo>
                <a:lnTo>
                  <a:pt x="4454904" y="0"/>
                </a:lnTo>
                <a:lnTo>
                  <a:pt x="4454904" y="406385"/>
                </a:lnTo>
                <a:lnTo>
                  <a:pt x="0" y="40638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grpSp>
        <p:nvGrpSpPr>
          <p:cNvPr id="7" name="Group 7"/>
          <p:cNvGrpSpPr/>
          <p:nvPr/>
        </p:nvGrpSpPr>
        <p:grpSpPr>
          <a:xfrm>
            <a:off x="3497396" y="6203611"/>
            <a:ext cx="11833983" cy="2444176"/>
            <a:chOff x="0" y="0"/>
            <a:chExt cx="1833394" cy="378667"/>
          </a:xfrm>
        </p:grpSpPr>
        <p:sp>
          <p:nvSpPr>
            <p:cNvPr id="8" name="Freeform 8"/>
            <p:cNvSpPr/>
            <p:nvPr/>
          </p:nvSpPr>
          <p:spPr>
            <a:xfrm>
              <a:off x="0" y="0"/>
              <a:ext cx="1833394" cy="378667"/>
            </a:xfrm>
            <a:custGeom>
              <a:avLst/>
              <a:gdLst/>
              <a:ahLst/>
              <a:cxnLst/>
              <a:rect l="l" t="t" r="r" b="b"/>
              <a:pathLst>
                <a:path w="1833394" h="378667">
                  <a:moveTo>
                    <a:pt x="15047" y="0"/>
                  </a:moveTo>
                  <a:lnTo>
                    <a:pt x="1818347" y="0"/>
                  </a:lnTo>
                  <a:cubicBezTo>
                    <a:pt x="1826657" y="0"/>
                    <a:pt x="1833394" y="6737"/>
                    <a:pt x="1833394" y="15047"/>
                  </a:cubicBezTo>
                  <a:lnTo>
                    <a:pt x="1833394" y="363620"/>
                  </a:lnTo>
                  <a:cubicBezTo>
                    <a:pt x="1833394" y="367611"/>
                    <a:pt x="1831808" y="371438"/>
                    <a:pt x="1828987" y="374260"/>
                  </a:cubicBezTo>
                  <a:cubicBezTo>
                    <a:pt x="1826165" y="377082"/>
                    <a:pt x="1822338" y="378667"/>
                    <a:pt x="1818347" y="378667"/>
                  </a:cubicBezTo>
                  <a:lnTo>
                    <a:pt x="15047" y="378667"/>
                  </a:lnTo>
                  <a:cubicBezTo>
                    <a:pt x="11056" y="378667"/>
                    <a:pt x="7229" y="377082"/>
                    <a:pt x="4407" y="374260"/>
                  </a:cubicBezTo>
                  <a:cubicBezTo>
                    <a:pt x="1585" y="371438"/>
                    <a:pt x="0" y="367611"/>
                    <a:pt x="0" y="363620"/>
                  </a:cubicBezTo>
                  <a:lnTo>
                    <a:pt x="0" y="15047"/>
                  </a:lnTo>
                  <a:cubicBezTo>
                    <a:pt x="0" y="11056"/>
                    <a:pt x="1585" y="7229"/>
                    <a:pt x="4407" y="4407"/>
                  </a:cubicBezTo>
                  <a:cubicBezTo>
                    <a:pt x="7229" y="1585"/>
                    <a:pt x="11056" y="0"/>
                    <a:pt x="15047" y="0"/>
                  </a:cubicBezTo>
                  <a:close/>
                </a:path>
              </a:pathLst>
            </a:custGeom>
            <a:blipFill>
              <a:blip r:embed="rId10"/>
              <a:stretch>
                <a:fillRect t="-86172" b="-86172"/>
              </a:stretch>
            </a:blipFill>
            <a:ln w="38100" cap="rnd">
              <a:solidFill>
                <a:srgbClr val="9FCDFF"/>
              </a:solidFill>
              <a:prstDash val="solid"/>
              <a:round/>
            </a:ln>
          </p:spPr>
        </p:sp>
      </p:grpSp>
      <p:sp>
        <p:nvSpPr>
          <p:cNvPr id="9" name="TextBox 9"/>
          <p:cNvSpPr txBox="1"/>
          <p:nvPr/>
        </p:nvSpPr>
        <p:spPr>
          <a:xfrm>
            <a:off x="2655994" y="1165379"/>
            <a:ext cx="2324294" cy="298328"/>
          </a:xfrm>
          <a:prstGeom prst="rect">
            <a:avLst/>
          </a:prstGeom>
        </p:spPr>
        <p:txBody>
          <a:bodyPr lIns="0" tIns="0" rIns="0" bIns="0" rtlCol="0" anchor="t">
            <a:spAutoFit/>
          </a:bodyPr>
          <a:lstStyle/>
          <a:p>
            <a:pPr algn="l">
              <a:lnSpc>
                <a:spcPts val="2241"/>
              </a:lnSpc>
              <a:spcBef>
                <a:spcPct val="0"/>
              </a:spcBef>
            </a:pPr>
            <a:r>
              <a:rPr lang="en-US" sz="2075">
                <a:solidFill>
                  <a:srgbClr val="FFFFFF"/>
                </a:solidFill>
                <a:latin typeface="Gruppo"/>
                <a:ea typeface="Gruppo"/>
                <a:cs typeface="Gruppo"/>
                <a:sym typeface="Gruppo"/>
              </a:rPr>
              <a:t>studio shodwe</a:t>
            </a:r>
          </a:p>
        </p:txBody>
      </p:sp>
      <p:sp>
        <p:nvSpPr>
          <p:cNvPr id="10" name="TextBox 10"/>
          <p:cNvSpPr txBox="1"/>
          <p:nvPr/>
        </p:nvSpPr>
        <p:spPr>
          <a:xfrm>
            <a:off x="13458263" y="9073308"/>
            <a:ext cx="3147170" cy="298328"/>
          </a:xfrm>
          <a:prstGeom prst="rect">
            <a:avLst/>
          </a:prstGeom>
        </p:spPr>
        <p:txBody>
          <a:bodyPr lIns="0" tIns="0" rIns="0" bIns="0" rtlCol="0" anchor="t">
            <a:spAutoFit/>
          </a:bodyPr>
          <a:lstStyle/>
          <a:p>
            <a:pPr algn="ctr">
              <a:lnSpc>
                <a:spcPts val="2241"/>
              </a:lnSpc>
              <a:spcBef>
                <a:spcPct val="0"/>
              </a:spcBef>
            </a:pPr>
            <a:r>
              <a:rPr lang="en-US" sz="2075">
                <a:solidFill>
                  <a:srgbClr val="00FFFF"/>
                </a:solidFill>
                <a:latin typeface="Gruppo"/>
                <a:ea typeface="Gruppo"/>
                <a:cs typeface="Gruppo"/>
                <a:sym typeface="Gruppo"/>
              </a:rPr>
              <a:t>www.reallygreatsite.com</a:t>
            </a:r>
          </a:p>
        </p:txBody>
      </p:sp>
      <p:sp>
        <p:nvSpPr>
          <p:cNvPr id="11" name="TextBox 11"/>
          <p:cNvSpPr txBox="1"/>
          <p:nvPr/>
        </p:nvSpPr>
        <p:spPr>
          <a:xfrm>
            <a:off x="7981853" y="9073308"/>
            <a:ext cx="2324294" cy="298328"/>
          </a:xfrm>
          <a:prstGeom prst="rect">
            <a:avLst/>
          </a:prstGeom>
        </p:spPr>
        <p:txBody>
          <a:bodyPr lIns="0" tIns="0" rIns="0" bIns="0" rtlCol="0" anchor="t">
            <a:spAutoFit/>
          </a:bodyPr>
          <a:lstStyle/>
          <a:p>
            <a:pPr algn="ctr">
              <a:lnSpc>
                <a:spcPts val="2241"/>
              </a:lnSpc>
              <a:spcBef>
                <a:spcPct val="0"/>
              </a:spcBef>
            </a:pPr>
            <a:r>
              <a:rPr lang="en-US" sz="2075">
                <a:solidFill>
                  <a:srgbClr val="FFFFFF"/>
                </a:solidFill>
                <a:latin typeface="Gruppo"/>
                <a:ea typeface="Gruppo"/>
                <a:cs typeface="Gruppo"/>
                <a:sym typeface="Gruppo"/>
              </a:rPr>
              <a:t>page 04</a:t>
            </a:r>
          </a:p>
        </p:txBody>
      </p:sp>
      <p:sp>
        <p:nvSpPr>
          <p:cNvPr id="12" name="TextBox 12"/>
          <p:cNvSpPr txBox="1"/>
          <p:nvPr/>
        </p:nvSpPr>
        <p:spPr>
          <a:xfrm>
            <a:off x="4003523" y="2235401"/>
            <a:ext cx="11028326" cy="863267"/>
          </a:xfrm>
          <a:prstGeom prst="rect">
            <a:avLst/>
          </a:prstGeom>
        </p:spPr>
        <p:txBody>
          <a:bodyPr lIns="0" tIns="0" rIns="0" bIns="0" rtlCol="0" anchor="t">
            <a:spAutoFit/>
          </a:bodyPr>
          <a:lstStyle/>
          <a:p>
            <a:pPr algn="ctr">
              <a:lnSpc>
                <a:spcPts val="6880"/>
              </a:lnSpc>
            </a:pPr>
            <a:r>
              <a:rPr lang="en-US" sz="5460">
                <a:solidFill>
                  <a:srgbClr val="FFFFFF"/>
                </a:solidFill>
                <a:latin typeface="HK Modular"/>
                <a:ea typeface="HK Modular"/>
                <a:cs typeface="HK Modular"/>
                <a:sym typeface="HK Modular"/>
              </a:rPr>
              <a:t>QUANTUM COMPUTING</a:t>
            </a:r>
          </a:p>
        </p:txBody>
      </p:sp>
      <p:sp>
        <p:nvSpPr>
          <p:cNvPr id="13" name="TextBox 13"/>
          <p:cNvSpPr txBox="1"/>
          <p:nvPr/>
        </p:nvSpPr>
        <p:spPr>
          <a:xfrm>
            <a:off x="2655994" y="3594274"/>
            <a:ext cx="13441159" cy="2242607"/>
          </a:xfrm>
          <a:prstGeom prst="rect">
            <a:avLst/>
          </a:prstGeom>
        </p:spPr>
        <p:txBody>
          <a:bodyPr lIns="0" tIns="0" rIns="0" bIns="0" rtlCol="0" anchor="t">
            <a:spAutoFit/>
          </a:bodyPr>
          <a:lstStyle/>
          <a:p>
            <a:pPr algn="ctr">
              <a:lnSpc>
                <a:spcPts val="2999"/>
              </a:lnSpc>
              <a:spcBef>
                <a:spcPct val="0"/>
              </a:spcBef>
            </a:pPr>
            <a:r>
              <a:rPr lang="en-US" sz="2777">
                <a:solidFill>
                  <a:srgbClr val="FFFFFF"/>
                </a:solidFill>
                <a:latin typeface="Raleway Light"/>
                <a:ea typeface="Raleway Light"/>
                <a:cs typeface="Raleway Light"/>
                <a:sym typeface="Raleway Light"/>
              </a:rPr>
              <a:t>Quantum computing represents a leap forward in computational power, harnessing the principles of quantum mechanics to perform complex calculations at unprecedented speeds. Unlike classical computers, which use bits as the basic unit of information, quantum computers use qubits, allowing them to process vast amounts of data simultaneously. This breakthrough could revolutionize fields like cryptography, material science, and artificial intelligence.</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rgbClr val="041C4D">
                <a:alpha val="100000"/>
              </a:srgbClr>
            </a:gs>
            <a:gs pos="100000">
              <a:srgbClr val="3B616F">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1776071" y="1028700"/>
            <a:ext cx="551414" cy="518330"/>
          </a:xfrm>
          <a:custGeom>
            <a:avLst/>
            <a:gdLst/>
            <a:ahLst/>
            <a:cxnLst/>
            <a:rect l="l" t="t" r="r" b="b"/>
            <a:pathLst>
              <a:path w="551414" h="518330">
                <a:moveTo>
                  <a:pt x="0" y="0"/>
                </a:moveTo>
                <a:lnTo>
                  <a:pt x="551414" y="0"/>
                </a:lnTo>
                <a:lnTo>
                  <a:pt x="551414" y="518330"/>
                </a:lnTo>
                <a:lnTo>
                  <a:pt x="0" y="51833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6419691" y="1084613"/>
            <a:ext cx="839609" cy="450336"/>
          </a:xfrm>
          <a:custGeom>
            <a:avLst/>
            <a:gdLst/>
            <a:ahLst/>
            <a:cxnLst/>
            <a:rect l="l" t="t" r="r" b="b"/>
            <a:pathLst>
              <a:path w="839609" h="450336">
                <a:moveTo>
                  <a:pt x="0" y="0"/>
                </a:moveTo>
                <a:lnTo>
                  <a:pt x="839609" y="0"/>
                </a:lnTo>
                <a:lnTo>
                  <a:pt x="839609" y="450335"/>
                </a:lnTo>
                <a:lnTo>
                  <a:pt x="0" y="45033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5580083" y="1084613"/>
            <a:ext cx="839609" cy="450336"/>
          </a:xfrm>
          <a:custGeom>
            <a:avLst/>
            <a:gdLst/>
            <a:ahLst/>
            <a:cxnLst/>
            <a:rect l="l" t="t" r="r" b="b"/>
            <a:pathLst>
              <a:path w="839609" h="450336">
                <a:moveTo>
                  <a:pt x="0" y="0"/>
                </a:moveTo>
                <a:lnTo>
                  <a:pt x="839608" y="0"/>
                </a:lnTo>
                <a:lnTo>
                  <a:pt x="839608" y="450335"/>
                </a:lnTo>
                <a:lnTo>
                  <a:pt x="0" y="45033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1776071" y="9014517"/>
            <a:ext cx="2728988" cy="487567"/>
          </a:xfrm>
          <a:custGeom>
            <a:avLst/>
            <a:gdLst/>
            <a:ahLst/>
            <a:cxnLst/>
            <a:rect l="l" t="t" r="r" b="b"/>
            <a:pathLst>
              <a:path w="2728988" h="487567">
                <a:moveTo>
                  <a:pt x="0" y="0"/>
                </a:moveTo>
                <a:lnTo>
                  <a:pt x="2728988" y="0"/>
                </a:lnTo>
                <a:lnTo>
                  <a:pt x="2728988" y="487566"/>
                </a:lnTo>
                <a:lnTo>
                  <a:pt x="0" y="48756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a:off x="12804396" y="9014517"/>
            <a:ext cx="4454904" cy="406385"/>
          </a:xfrm>
          <a:custGeom>
            <a:avLst/>
            <a:gdLst/>
            <a:ahLst/>
            <a:cxnLst/>
            <a:rect l="l" t="t" r="r" b="b"/>
            <a:pathLst>
              <a:path w="4454904" h="406385">
                <a:moveTo>
                  <a:pt x="0" y="0"/>
                </a:moveTo>
                <a:lnTo>
                  <a:pt x="4454904" y="0"/>
                </a:lnTo>
                <a:lnTo>
                  <a:pt x="4454904" y="406385"/>
                </a:lnTo>
                <a:lnTo>
                  <a:pt x="0" y="40638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7" name="Freeform 7"/>
          <p:cNvSpPr/>
          <p:nvPr/>
        </p:nvSpPr>
        <p:spPr>
          <a:xfrm>
            <a:off x="1675052" y="3381068"/>
            <a:ext cx="6903652" cy="4606619"/>
          </a:xfrm>
          <a:custGeom>
            <a:avLst/>
            <a:gdLst/>
            <a:ahLst/>
            <a:cxnLst/>
            <a:rect l="l" t="t" r="r" b="b"/>
            <a:pathLst>
              <a:path w="6903652" h="4606619">
                <a:moveTo>
                  <a:pt x="0" y="0"/>
                </a:moveTo>
                <a:lnTo>
                  <a:pt x="6903653" y="0"/>
                </a:lnTo>
                <a:lnTo>
                  <a:pt x="6903653" y="4606619"/>
                </a:lnTo>
                <a:lnTo>
                  <a:pt x="0" y="4606619"/>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grpSp>
        <p:nvGrpSpPr>
          <p:cNvPr id="8" name="Group 8"/>
          <p:cNvGrpSpPr/>
          <p:nvPr/>
        </p:nvGrpSpPr>
        <p:grpSpPr>
          <a:xfrm>
            <a:off x="2032728" y="4182416"/>
            <a:ext cx="6526927" cy="2730483"/>
            <a:chOff x="0" y="0"/>
            <a:chExt cx="1011192" cy="423023"/>
          </a:xfrm>
        </p:grpSpPr>
        <p:sp>
          <p:nvSpPr>
            <p:cNvPr id="9" name="Freeform 9"/>
            <p:cNvSpPr/>
            <p:nvPr/>
          </p:nvSpPr>
          <p:spPr>
            <a:xfrm>
              <a:off x="0" y="0"/>
              <a:ext cx="1011192" cy="423023"/>
            </a:xfrm>
            <a:custGeom>
              <a:avLst/>
              <a:gdLst/>
              <a:ahLst/>
              <a:cxnLst/>
              <a:rect l="l" t="t" r="r" b="b"/>
              <a:pathLst>
                <a:path w="1011192" h="423023">
                  <a:moveTo>
                    <a:pt x="0" y="0"/>
                  </a:moveTo>
                  <a:lnTo>
                    <a:pt x="1011192" y="0"/>
                  </a:lnTo>
                  <a:lnTo>
                    <a:pt x="1011192" y="423023"/>
                  </a:lnTo>
                  <a:lnTo>
                    <a:pt x="0" y="423023"/>
                  </a:lnTo>
                  <a:close/>
                </a:path>
              </a:pathLst>
            </a:custGeom>
            <a:blipFill>
              <a:blip r:embed="rId12"/>
              <a:stretch>
                <a:fillRect t="-21" b="-59437"/>
              </a:stretch>
            </a:blipFill>
          </p:spPr>
        </p:sp>
      </p:grpSp>
      <p:sp>
        <p:nvSpPr>
          <p:cNvPr id="10" name="TextBox 10"/>
          <p:cNvSpPr txBox="1"/>
          <p:nvPr/>
        </p:nvSpPr>
        <p:spPr>
          <a:xfrm>
            <a:off x="2655994" y="1165379"/>
            <a:ext cx="2324294" cy="298328"/>
          </a:xfrm>
          <a:prstGeom prst="rect">
            <a:avLst/>
          </a:prstGeom>
        </p:spPr>
        <p:txBody>
          <a:bodyPr lIns="0" tIns="0" rIns="0" bIns="0" rtlCol="0" anchor="t">
            <a:spAutoFit/>
          </a:bodyPr>
          <a:lstStyle/>
          <a:p>
            <a:pPr algn="l">
              <a:lnSpc>
                <a:spcPts val="2241"/>
              </a:lnSpc>
              <a:spcBef>
                <a:spcPct val="0"/>
              </a:spcBef>
            </a:pPr>
            <a:r>
              <a:rPr lang="en-US" sz="2075">
                <a:solidFill>
                  <a:srgbClr val="FFFFFF"/>
                </a:solidFill>
                <a:latin typeface="Gruppo"/>
                <a:ea typeface="Gruppo"/>
                <a:cs typeface="Gruppo"/>
                <a:sym typeface="Gruppo"/>
              </a:rPr>
              <a:t>studio shodwe</a:t>
            </a:r>
          </a:p>
        </p:txBody>
      </p:sp>
      <p:sp>
        <p:nvSpPr>
          <p:cNvPr id="11" name="TextBox 11"/>
          <p:cNvSpPr txBox="1"/>
          <p:nvPr/>
        </p:nvSpPr>
        <p:spPr>
          <a:xfrm>
            <a:off x="13458263" y="9073308"/>
            <a:ext cx="3147170" cy="298328"/>
          </a:xfrm>
          <a:prstGeom prst="rect">
            <a:avLst/>
          </a:prstGeom>
        </p:spPr>
        <p:txBody>
          <a:bodyPr lIns="0" tIns="0" rIns="0" bIns="0" rtlCol="0" anchor="t">
            <a:spAutoFit/>
          </a:bodyPr>
          <a:lstStyle/>
          <a:p>
            <a:pPr algn="ctr">
              <a:lnSpc>
                <a:spcPts val="2241"/>
              </a:lnSpc>
              <a:spcBef>
                <a:spcPct val="0"/>
              </a:spcBef>
            </a:pPr>
            <a:r>
              <a:rPr lang="en-US" sz="2075">
                <a:solidFill>
                  <a:srgbClr val="00FFFF"/>
                </a:solidFill>
                <a:latin typeface="Gruppo"/>
                <a:ea typeface="Gruppo"/>
                <a:cs typeface="Gruppo"/>
                <a:sym typeface="Gruppo"/>
              </a:rPr>
              <a:t>www.reallygreatsite.com</a:t>
            </a:r>
          </a:p>
        </p:txBody>
      </p:sp>
      <p:sp>
        <p:nvSpPr>
          <p:cNvPr id="12" name="TextBox 12"/>
          <p:cNvSpPr txBox="1"/>
          <p:nvPr/>
        </p:nvSpPr>
        <p:spPr>
          <a:xfrm>
            <a:off x="7981853" y="9073308"/>
            <a:ext cx="2324294" cy="298328"/>
          </a:xfrm>
          <a:prstGeom prst="rect">
            <a:avLst/>
          </a:prstGeom>
        </p:spPr>
        <p:txBody>
          <a:bodyPr lIns="0" tIns="0" rIns="0" bIns="0" rtlCol="0" anchor="t">
            <a:spAutoFit/>
          </a:bodyPr>
          <a:lstStyle/>
          <a:p>
            <a:pPr algn="ctr">
              <a:lnSpc>
                <a:spcPts val="2241"/>
              </a:lnSpc>
              <a:spcBef>
                <a:spcPct val="0"/>
              </a:spcBef>
            </a:pPr>
            <a:r>
              <a:rPr lang="en-US" sz="2075">
                <a:solidFill>
                  <a:srgbClr val="FFFFFF"/>
                </a:solidFill>
                <a:latin typeface="Gruppo"/>
                <a:ea typeface="Gruppo"/>
                <a:cs typeface="Gruppo"/>
                <a:sym typeface="Gruppo"/>
              </a:rPr>
              <a:t>page 02</a:t>
            </a:r>
          </a:p>
        </p:txBody>
      </p:sp>
      <p:sp>
        <p:nvSpPr>
          <p:cNvPr id="13" name="TextBox 13"/>
          <p:cNvSpPr txBox="1"/>
          <p:nvPr/>
        </p:nvSpPr>
        <p:spPr>
          <a:xfrm>
            <a:off x="1776071" y="2237866"/>
            <a:ext cx="6802634" cy="860801"/>
          </a:xfrm>
          <a:prstGeom prst="rect">
            <a:avLst/>
          </a:prstGeom>
        </p:spPr>
        <p:txBody>
          <a:bodyPr lIns="0" tIns="0" rIns="0" bIns="0" rtlCol="0" anchor="t">
            <a:spAutoFit/>
          </a:bodyPr>
          <a:lstStyle/>
          <a:p>
            <a:pPr algn="l">
              <a:lnSpc>
                <a:spcPts val="6880"/>
              </a:lnSpc>
            </a:pPr>
            <a:r>
              <a:rPr lang="en-US" sz="5460">
                <a:solidFill>
                  <a:srgbClr val="FFFFFF"/>
                </a:solidFill>
                <a:latin typeface="HK Modular"/>
                <a:ea typeface="HK Modular"/>
                <a:cs typeface="HK Modular"/>
                <a:sym typeface="HK Modular"/>
              </a:rPr>
              <a:t>5G NETWORKS</a:t>
            </a:r>
          </a:p>
        </p:txBody>
      </p:sp>
      <p:sp>
        <p:nvSpPr>
          <p:cNvPr id="14" name="TextBox 14"/>
          <p:cNvSpPr txBox="1"/>
          <p:nvPr/>
        </p:nvSpPr>
        <p:spPr>
          <a:xfrm>
            <a:off x="9901384" y="3127242"/>
            <a:ext cx="6704049" cy="4099982"/>
          </a:xfrm>
          <a:prstGeom prst="rect">
            <a:avLst/>
          </a:prstGeom>
        </p:spPr>
        <p:txBody>
          <a:bodyPr lIns="0" tIns="0" rIns="0" bIns="0" rtlCol="0" anchor="t">
            <a:spAutoFit/>
          </a:bodyPr>
          <a:lstStyle/>
          <a:p>
            <a:pPr algn="l">
              <a:lnSpc>
                <a:spcPts val="2999"/>
              </a:lnSpc>
              <a:spcBef>
                <a:spcPct val="0"/>
              </a:spcBef>
            </a:pPr>
            <a:r>
              <a:rPr lang="en-US" sz="2777">
                <a:solidFill>
                  <a:srgbClr val="FFFFFF"/>
                </a:solidFill>
                <a:latin typeface="Raleway Light"/>
                <a:ea typeface="Raleway Light"/>
                <a:cs typeface="Raleway Light"/>
                <a:sym typeface="Raleway Light"/>
              </a:rPr>
              <a:t>The deployment of 5G networks is revolutionizing how we connect and communicate. With significantly faster data speeds, lower latency, and the capacity to support a massive number of connected devices, 5G is enabling new applications like smart cities, autonomous vehicles, and advanced IoT (Internet of Things) solutions. This technology is laying the foundation for a more connected and efficient world.</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rgbClr val="041C4D">
                <a:alpha val="100000"/>
              </a:srgbClr>
            </a:gs>
            <a:gs pos="100000">
              <a:srgbClr val="3B616F">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1776071" y="1028700"/>
            <a:ext cx="551414" cy="518330"/>
          </a:xfrm>
          <a:custGeom>
            <a:avLst/>
            <a:gdLst/>
            <a:ahLst/>
            <a:cxnLst/>
            <a:rect l="l" t="t" r="r" b="b"/>
            <a:pathLst>
              <a:path w="551414" h="518330">
                <a:moveTo>
                  <a:pt x="0" y="0"/>
                </a:moveTo>
                <a:lnTo>
                  <a:pt x="551414" y="0"/>
                </a:lnTo>
                <a:lnTo>
                  <a:pt x="551414" y="518330"/>
                </a:lnTo>
                <a:lnTo>
                  <a:pt x="0" y="51833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6419691" y="1084613"/>
            <a:ext cx="839609" cy="450336"/>
          </a:xfrm>
          <a:custGeom>
            <a:avLst/>
            <a:gdLst/>
            <a:ahLst/>
            <a:cxnLst/>
            <a:rect l="l" t="t" r="r" b="b"/>
            <a:pathLst>
              <a:path w="839609" h="450336">
                <a:moveTo>
                  <a:pt x="0" y="0"/>
                </a:moveTo>
                <a:lnTo>
                  <a:pt x="839609" y="0"/>
                </a:lnTo>
                <a:lnTo>
                  <a:pt x="839609" y="450335"/>
                </a:lnTo>
                <a:lnTo>
                  <a:pt x="0" y="45033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5580083" y="1084613"/>
            <a:ext cx="839609" cy="450336"/>
          </a:xfrm>
          <a:custGeom>
            <a:avLst/>
            <a:gdLst/>
            <a:ahLst/>
            <a:cxnLst/>
            <a:rect l="l" t="t" r="r" b="b"/>
            <a:pathLst>
              <a:path w="839609" h="450336">
                <a:moveTo>
                  <a:pt x="0" y="0"/>
                </a:moveTo>
                <a:lnTo>
                  <a:pt x="839608" y="0"/>
                </a:lnTo>
                <a:lnTo>
                  <a:pt x="839608" y="450335"/>
                </a:lnTo>
                <a:lnTo>
                  <a:pt x="0" y="45033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1776071" y="9014517"/>
            <a:ext cx="2728988" cy="487567"/>
          </a:xfrm>
          <a:custGeom>
            <a:avLst/>
            <a:gdLst/>
            <a:ahLst/>
            <a:cxnLst/>
            <a:rect l="l" t="t" r="r" b="b"/>
            <a:pathLst>
              <a:path w="2728988" h="487567">
                <a:moveTo>
                  <a:pt x="0" y="0"/>
                </a:moveTo>
                <a:lnTo>
                  <a:pt x="2728988" y="0"/>
                </a:lnTo>
                <a:lnTo>
                  <a:pt x="2728988" y="487566"/>
                </a:lnTo>
                <a:lnTo>
                  <a:pt x="0" y="48756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a:off x="12804396" y="9014517"/>
            <a:ext cx="4454904" cy="406385"/>
          </a:xfrm>
          <a:custGeom>
            <a:avLst/>
            <a:gdLst/>
            <a:ahLst/>
            <a:cxnLst/>
            <a:rect l="l" t="t" r="r" b="b"/>
            <a:pathLst>
              <a:path w="4454904" h="406385">
                <a:moveTo>
                  <a:pt x="0" y="0"/>
                </a:moveTo>
                <a:lnTo>
                  <a:pt x="4454904" y="0"/>
                </a:lnTo>
                <a:lnTo>
                  <a:pt x="4454904" y="406385"/>
                </a:lnTo>
                <a:lnTo>
                  <a:pt x="0" y="40638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grpSp>
        <p:nvGrpSpPr>
          <p:cNvPr id="7" name="Group 7"/>
          <p:cNvGrpSpPr>
            <a:grpSpLocks noChangeAspect="1"/>
          </p:cNvGrpSpPr>
          <p:nvPr/>
        </p:nvGrpSpPr>
        <p:grpSpPr>
          <a:xfrm>
            <a:off x="1877397" y="2102106"/>
            <a:ext cx="6205782" cy="6205782"/>
            <a:chOff x="0" y="0"/>
            <a:chExt cx="14840029" cy="14840029"/>
          </a:xfrm>
        </p:grpSpPr>
        <p:sp>
          <p:nvSpPr>
            <p:cNvPr id="8" name="Freeform 8"/>
            <p:cNvSpPr/>
            <p:nvPr/>
          </p:nvSpPr>
          <p:spPr>
            <a:xfrm>
              <a:off x="-366471" y="-11891"/>
              <a:ext cx="15572971" cy="14863810"/>
            </a:xfrm>
            <a:custGeom>
              <a:avLst/>
              <a:gdLst/>
              <a:ahLst/>
              <a:cxnLst/>
              <a:rect l="l" t="t" r="r" b="b"/>
              <a:pathLst>
                <a:path w="15572971" h="14863810">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solidFill>
              <a:srgbClr val="99FFFF"/>
            </a:solidFill>
          </p:spPr>
        </p:sp>
        <p:sp>
          <p:nvSpPr>
            <p:cNvPr id="9" name="Freeform 9"/>
            <p:cNvSpPr/>
            <p:nvPr/>
          </p:nvSpPr>
          <p:spPr>
            <a:xfrm>
              <a:off x="-156193" y="188812"/>
              <a:ext cx="15152415" cy="14462405"/>
            </a:xfrm>
            <a:custGeom>
              <a:avLst/>
              <a:gdLst/>
              <a:ahLst/>
              <a:cxnLst/>
              <a:rect l="l" t="t" r="r" b="b"/>
              <a:pathLst>
                <a:path w="15152415" h="1446240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FFFFFF"/>
            </a:solidFill>
          </p:spPr>
        </p:sp>
        <p:sp>
          <p:nvSpPr>
            <p:cNvPr id="10" name="Freeform 10"/>
            <p:cNvSpPr/>
            <p:nvPr/>
          </p:nvSpPr>
          <p:spPr>
            <a:xfrm>
              <a:off x="223301" y="551024"/>
              <a:ext cx="14393427" cy="13737979"/>
            </a:xfrm>
            <a:custGeom>
              <a:avLst/>
              <a:gdLst/>
              <a:ahLst/>
              <a:cxnLst/>
              <a:rect l="l" t="t" r="r" b="b"/>
              <a:pathLst>
                <a:path w="14393427" h="13737979">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10"/>
              <a:stretch>
                <a:fillRect l="-32961" r="-32961"/>
              </a:stretch>
            </a:blipFill>
          </p:spPr>
        </p:sp>
      </p:grpSp>
      <p:sp>
        <p:nvSpPr>
          <p:cNvPr id="11" name="TextBox 11"/>
          <p:cNvSpPr txBox="1"/>
          <p:nvPr/>
        </p:nvSpPr>
        <p:spPr>
          <a:xfrm>
            <a:off x="2655994" y="1165379"/>
            <a:ext cx="2324294" cy="298328"/>
          </a:xfrm>
          <a:prstGeom prst="rect">
            <a:avLst/>
          </a:prstGeom>
        </p:spPr>
        <p:txBody>
          <a:bodyPr lIns="0" tIns="0" rIns="0" bIns="0" rtlCol="0" anchor="t">
            <a:spAutoFit/>
          </a:bodyPr>
          <a:lstStyle/>
          <a:p>
            <a:pPr algn="l">
              <a:lnSpc>
                <a:spcPts val="2241"/>
              </a:lnSpc>
              <a:spcBef>
                <a:spcPct val="0"/>
              </a:spcBef>
            </a:pPr>
            <a:r>
              <a:rPr lang="en-US" sz="2075">
                <a:solidFill>
                  <a:srgbClr val="FFFFFF"/>
                </a:solidFill>
                <a:latin typeface="Gruppo"/>
                <a:ea typeface="Gruppo"/>
                <a:cs typeface="Gruppo"/>
                <a:sym typeface="Gruppo"/>
              </a:rPr>
              <a:t>studio shodwe</a:t>
            </a:r>
          </a:p>
        </p:txBody>
      </p:sp>
      <p:sp>
        <p:nvSpPr>
          <p:cNvPr id="12" name="TextBox 12"/>
          <p:cNvSpPr txBox="1"/>
          <p:nvPr/>
        </p:nvSpPr>
        <p:spPr>
          <a:xfrm>
            <a:off x="13458263" y="9073308"/>
            <a:ext cx="3147170" cy="298328"/>
          </a:xfrm>
          <a:prstGeom prst="rect">
            <a:avLst/>
          </a:prstGeom>
        </p:spPr>
        <p:txBody>
          <a:bodyPr lIns="0" tIns="0" rIns="0" bIns="0" rtlCol="0" anchor="t">
            <a:spAutoFit/>
          </a:bodyPr>
          <a:lstStyle/>
          <a:p>
            <a:pPr algn="ctr">
              <a:lnSpc>
                <a:spcPts val="2241"/>
              </a:lnSpc>
              <a:spcBef>
                <a:spcPct val="0"/>
              </a:spcBef>
            </a:pPr>
            <a:r>
              <a:rPr lang="en-US" sz="2075">
                <a:solidFill>
                  <a:srgbClr val="00FFFF"/>
                </a:solidFill>
                <a:latin typeface="Gruppo"/>
                <a:ea typeface="Gruppo"/>
                <a:cs typeface="Gruppo"/>
                <a:sym typeface="Gruppo"/>
              </a:rPr>
              <a:t>www.reallygreatsite.com</a:t>
            </a:r>
          </a:p>
        </p:txBody>
      </p:sp>
      <p:sp>
        <p:nvSpPr>
          <p:cNvPr id="13" name="TextBox 13"/>
          <p:cNvSpPr txBox="1"/>
          <p:nvPr/>
        </p:nvSpPr>
        <p:spPr>
          <a:xfrm>
            <a:off x="7981853" y="9073308"/>
            <a:ext cx="2324294" cy="298328"/>
          </a:xfrm>
          <a:prstGeom prst="rect">
            <a:avLst/>
          </a:prstGeom>
        </p:spPr>
        <p:txBody>
          <a:bodyPr lIns="0" tIns="0" rIns="0" bIns="0" rtlCol="0" anchor="t">
            <a:spAutoFit/>
          </a:bodyPr>
          <a:lstStyle/>
          <a:p>
            <a:pPr algn="ctr">
              <a:lnSpc>
                <a:spcPts val="2241"/>
              </a:lnSpc>
              <a:spcBef>
                <a:spcPct val="0"/>
              </a:spcBef>
            </a:pPr>
            <a:r>
              <a:rPr lang="en-US" sz="2075">
                <a:solidFill>
                  <a:srgbClr val="FFFFFF"/>
                </a:solidFill>
                <a:latin typeface="Gruppo"/>
                <a:ea typeface="Gruppo"/>
                <a:cs typeface="Gruppo"/>
                <a:sym typeface="Gruppo"/>
              </a:rPr>
              <a:t>page 05</a:t>
            </a:r>
          </a:p>
        </p:txBody>
      </p:sp>
      <p:sp>
        <p:nvSpPr>
          <p:cNvPr id="14" name="TextBox 14"/>
          <p:cNvSpPr txBox="1"/>
          <p:nvPr/>
        </p:nvSpPr>
        <p:spPr>
          <a:xfrm>
            <a:off x="8573343" y="2064006"/>
            <a:ext cx="6458505" cy="1725111"/>
          </a:xfrm>
          <a:prstGeom prst="rect">
            <a:avLst/>
          </a:prstGeom>
        </p:spPr>
        <p:txBody>
          <a:bodyPr lIns="0" tIns="0" rIns="0" bIns="0" rtlCol="0" anchor="t">
            <a:spAutoFit/>
          </a:bodyPr>
          <a:lstStyle/>
          <a:p>
            <a:pPr algn="l">
              <a:lnSpc>
                <a:spcPts val="6880"/>
              </a:lnSpc>
            </a:pPr>
            <a:r>
              <a:rPr lang="en-US" sz="5460">
                <a:solidFill>
                  <a:srgbClr val="FFFFFF"/>
                </a:solidFill>
                <a:latin typeface="HK Modular"/>
                <a:ea typeface="HK Modular"/>
                <a:cs typeface="HK Modular"/>
                <a:sym typeface="HK Modular"/>
              </a:rPr>
              <a:t>AUTONOMOUS VEHICLES</a:t>
            </a:r>
          </a:p>
        </p:txBody>
      </p:sp>
      <p:sp>
        <p:nvSpPr>
          <p:cNvPr id="15" name="TextBox 15"/>
          <p:cNvSpPr txBox="1"/>
          <p:nvPr/>
        </p:nvSpPr>
        <p:spPr>
          <a:xfrm>
            <a:off x="8573343" y="4095726"/>
            <a:ext cx="6704049" cy="4099982"/>
          </a:xfrm>
          <a:prstGeom prst="rect">
            <a:avLst/>
          </a:prstGeom>
        </p:spPr>
        <p:txBody>
          <a:bodyPr lIns="0" tIns="0" rIns="0" bIns="0" rtlCol="0" anchor="t">
            <a:spAutoFit/>
          </a:bodyPr>
          <a:lstStyle/>
          <a:p>
            <a:pPr algn="l">
              <a:lnSpc>
                <a:spcPts val="2999"/>
              </a:lnSpc>
              <a:spcBef>
                <a:spcPct val="0"/>
              </a:spcBef>
            </a:pPr>
            <a:r>
              <a:rPr lang="en-US" sz="2777">
                <a:solidFill>
                  <a:srgbClr val="FFFFFF"/>
                </a:solidFill>
                <a:latin typeface="Raleway Light"/>
                <a:ea typeface="Raleway Light"/>
                <a:cs typeface="Raleway Light"/>
                <a:sym typeface="Raleway Light"/>
              </a:rPr>
              <a:t>Autonomous vehicles, or self-driving cars, are set to transform the transportation industry. By leveraging advanced sensors, AI, and real-time data, these vehicles can navigate roads with minimal human intervention. The adoption of autonomous vehicles promises to enhance road safety, reduce traffic congestion, and provide greater mobility options, particularly for those who are unable to drive.</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rgbClr val="041C4D">
                <a:alpha val="100000"/>
              </a:srgbClr>
            </a:gs>
            <a:gs pos="100000">
              <a:srgbClr val="3B616F">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1776071" y="1028700"/>
            <a:ext cx="551414" cy="518330"/>
          </a:xfrm>
          <a:custGeom>
            <a:avLst/>
            <a:gdLst/>
            <a:ahLst/>
            <a:cxnLst/>
            <a:rect l="l" t="t" r="r" b="b"/>
            <a:pathLst>
              <a:path w="551414" h="518330">
                <a:moveTo>
                  <a:pt x="0" y="0"/>
                </a:moveTo>
                <a:lnTo>
                  <a:pt x="551414" y="0"/>
                </a:lnTo>
                <a:lnTo>
                  <a:pt x="551414" y="518330"/>
                </a:lnTo>
                <a:lnTo>
                  <a:pt x="0" y="51833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6419691" y="1084613"/>
            <a:ext cx="839609" cy="450336"/>
          </a:xfrm>
          <a:custGeom>
            <a:avLst/>
            <a:gdLst/>
            <a:ahLst/>
            <a:cxnLst/>
            <a:rect l="l" t="t" r="r" b="b"/>
            <a:pathLst>
              <a:path w="839609" h="450336">
                <a:moveTo>
                  <a:pt x="0" y="0"/>
                </a:moveTo>
                <a:lnTo>
                  <a:pt x="839609" y="0"/>
                </a:lnTo>
                <a:lnTo>
                  <a:pt x="839609" y="450335"/>
                </a:lnTo>
                <a:lnTo>
                  <a:pt x="0" y="45033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5580083" y="1084613"/>
            <a:ext cx="839609" cy="450336"/>
          </a:xfrm>
          <a:custGeom>
            <a:avLst/>
            <a:gdLst/>
            <a:ahLst/>
            <a:cxnLst/>
            <a:rect l="l" t="t" r="r" b="b"/>
            <a:pathLst>
              <a:path w="839609" h="450336">
                <a:moveTo>
                  <a:pt x="0" y="0"/>
                </a:moveTo>
                <a:lnTo>
                  <a:pt x="839608" y="0"/>
                </a:lnTo>
                <a:lnTo>
                  <a:pt x="839608" y="450335"/>
                </a:lnTo>
                <a:lnTo>
                  <a:pt x="0" y="45033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1776071" y="9014517"/>
            <a:ext cx="2728988" cy="487567"/>
          </a:xfrm>
          <a:custGeom>
            <a:avLst/>
            <a:gdLst/>
            <a:ahLst/>
            <a:cxnLst/>
            <a:rect l="l" t="t" r="r" b="b"/>
            <a:pathLst>
              <a:path w="2728988" h="487567">
                <a:moveTo>
                  <a:pt x="0" y="0"/>
                </a:moveTo>
                <a:lnTo>
                  <a:pt x="2728988" y="0"/>
                </a:lnTo>
                <a:lnTo>
                  <a:pt x="2728988" y="487566"/>
                </a:lnTo>
                <a:lnTo>
                  <a:pt x="0" y="48756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a:off x="12804396" y="9014517"/>
            <a:ext cx="4454904" cy="406385"/>
          </a:xfrm>
          <a:custGeom>
            <a:avLst/>
            <a:gdLst/>
            <a:ahLst/>
            <a:cxnLst/>
            <a:rect l="l" t="t" r="r" b="b"/>
            <a:pathLst>
              <a:path w="4454904" h="406385">
                <a:moveTo>
                  <a:pt x="0" y="0"/>
                </a:moveTo>
                <a:lnTo>
                  <a:pt x="4454904" y="0"/>
                </a:lnTo>
                <a:lnTo>
                  <a:pt x="4454904" y="406385"/>
                </a:lnTo>
                <a:lnTo>
                  <a:pt x="0" y="40638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7" name="Freeform 7"/>
          <p:cNvSpPr/>
          <p:nvPr/>
        </p:nvSpPr>
        <p:spPr>
          <a:xfrm>
            <a:off x="2327485" y="3676035"/>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8" name="Freeform 8"/>
          <p:cNvSpPr/>
          <p:nvPr/>
        </p:nvSpPr>
        <p:spPr>
          <a:xfrm>
            <a:off x="1982326" y="3413023"/>
            <a:ext cx="1347336" cy="1503304"/>
          </a:xfrm>
          <a:custGeom>
            <a:avLst/>
            <a:gdLst/>
            <a:ahLst/>
            <a:cxnLst/>
            <a:rect l="l" t="t" r="r" b="b"/>
            <a:pathLst>
              <a:path w="1347336" h="1503304">
                <a:moveTo>
                  <a:pt x="0" y="0"/>
                </a:moveTo>
                <a:lnTo>
                  <a:pt x="1347336" y="0"/>
                </a:lnTo>
                <a:lnTo>
                  <a:pt x="1347336" y="1503303"/>
                </a:lnTo>
                <a:lnTo>
                  <a:pt x="0" y="1503303"/>
                </a:lnTo>
                <a:lnTo>
                  <a:pt x="0" y="0"/>
                </a:lnTo>
                <a:close/>
              </a:path>
            </a:pathLst>
          </a:custGeom>
          <a:blipFill>
            <a:blip r:embed="rId12"/>
            <a:stretch>
              <a:fillRect/>
            </a:stretch>
          </a:blipFill>
        </p:spPr>
      </p:sp>
      <p:sp>
        <p:nvSpPr>
          <p:cNvPr id="9" name="TextBox 9"/>
          <p:cNvSpPr txBox="1"/>
          <p:nvPr/>
        </p:nvSpPr>
        <p:spPr>
          <a:xfrm>
            <a:off x="2655994" y="1165379"/>
            <a:ext cx="2324294" cy="298328"/>
          </a:xfrm>
          <a:prstGeom prst="rect">
            <a:avLst/>
          </a:prstGeom>
        </p:spPr>
        <p:txBody>
          <a:bodyPr lIns="0" tIns="0" rIns="0" bIns="0" rtlCol="0" anchor="t">
            <a:spAutoFit/>
          </a:bodyPr>
          <a:lstStyle/>
          <a:p>
            <a:pPr algn="l">
              <a:lnSpc>
                <a:spcPts val="2241"/>
              </a:lnSpc>
              <a:spcBef>
                <a:spcPct val="0"/>
              </a:spcBef>
            </a:pPr>
            <a:r>
              <a:rPr lang="en-US" sz="2075">
                <a:solidFill>
                  <a:srgbClr val="FFFFFF"/>
                </a:solidFill>
                <a:latin typeface="Gruppo"/>
                <a:ea typeface="Gruppo"/>
                <a:cs typeface="Gruppo"/>
                <a:sym typeface="Gruppo"/>
              </a:rPr>
              <a:t>studio shodwe</a:t>
            </a:r>
          </a:p>
        </p:txBody>
      </p:sp>
      <p:sp>
        <p:nvSpPr>
          <p:cNvPr id="10" name="TextBox 10"/>
          <p:cNvSpPr txBox="1"/>
          <p:nvPr/>
        </p:nvSpPr>
        <p:spPr>
          <a:xfrm>
            <a:off x="13458263" y="9073308"/>
            <a:ext cx="3147170" cy="298328"/>
          </a:xfrm>
          <a:prstGeom prst="rect">
            <a:avLst/>
          </a:prstGeom>
        </p:spPr>
        <p:txBody>
          <a:bodyPr lIns="0" tIns="0" rIns="0" bIns="0" rtlCol="0" anchor="t">
            <a:spAutoFit/>
          </a:bodyPr>
          <a:lstStyle/>
          <a:p>
            <a:pPr algn="ctr">
              <a:lnSpc>
                <a:spcPts val="2241"/>
              </a:lnSpc>
              <a:spcBef>
                <a:spcPct val="0"/>
              </a:spcBef>
            </a:pPr>
            <a:r>
              <a:rPr lang="en-US" sz="2075">
                <a:solidFill>
                  <a:srgbClr val="00FFFF"/>
                </a:solidFill>
                <a:latin typeface="Gruppo"/>
                <a:ea typeface="Gruppo"/>
                <a:cs typeface="Gruppo"/>
                <a:sym typeface="Gruppo"/>
              </a:rPr>
              <a:t>www.reallygreatsite.com</a:t>
            </a:r>
          </a:p>
        </p:txBody>
      </p:sp>
      <p:sp>
        <p:nvSpPr>
          <p:cNvPr id="11" name="TextBox 11"/>
          <p:cNvSpPr txBox="1"/>
          <p:nvPr/>
        </p:nvSpPr>
        <p:spPr>
          <a:xfrm>
            <a:off x="7981853" y="9073308"/>
            <a:ext cx="2324294" cy="298328"/>
          </a:xfrm>
          <a:prstGeom prst="rect">
            <a:avLst/>
          </a:prstGeom>
        </p:spPr>
        <p:txBody>
          <a:bodyPr lIns="0" tIns="0" rIns="0" bIns="0" rtlCol="0" anchor="t">
            <a:spAutoFit/>
          </a:bodyPr>
          <a:lstStyle/>
          <a:p>
            <a:pPr algn="ctr">
              <a:lnSpc>
                <a:spcPts val="2241"/>
              </a:lnSpc>
              <a:spcBef>
                <a:spcPct val="0"/>
              </a:spcBef>
            </a:pPr>
            <a:r>
              <a:rPr lang="en-US" sz="2075">
                <a:solidFill>
                  <a:srgbClr val="FFFFFF"/>
                </a:solidFill>
                <a:latin typeface="Gruppo"/>
                <a:ea typeface="Gruppo"/>
                <a:cs typeface="Gruppo"/>
                <a:sym typeface="Gruppo"/>
              </a:rPr>
              <a:t>page 06</a:t>
            </a:r>
          </a:p>
        </p:txBody>
      </p:sp>
      <p:sp>
        <p:nvSpPr>
          <p:cNvPr id="12" name="TextBox 12"/>
          <p:cNvSpPr txBox="1"/>
          <p:nvPr/>
        </p:nvSpPr>
        <p:spPr>
          <a:xfrm>
            <a:off x="5421917" y="2025881"/>
            <a:ext cx="8134270" cy="863267"/>
          </a:xfrm>
          <a:prstGeom prst="rect">
            <a:avLst/>
          </a:prstGeom>
        </p:spPr>
        <p:txBody>
          <a:bodyPr lIns="0" tIns="0" rIns="0" bIns="0" rtlCol="0" anchor="t">
            <a:spAutoFit/>
          </a:bodyPr>
          <a:lstStyle/>
          <a:p>
            <a:pPr algn="ctr">
              <a:lnSpc>
                <a:spcPts val="6880"/>
              </a:lnSpc>
            </a:pPr>
            <a:r>
              <a:rPr lang="en-US" sz="5460">
                <a:solidFill>
                  <a:srgbClr val="FFFFFF"/>
                </a:solidFill>
                <a:latin typeface="HK Modular"/>
                <a:ea typeface="HK Modular"/>
                <a:cs typeface="HK Modular"/>
                <a:sym typeface="HK Modular"/>
              </a:rPr>
              <a:t>SMART CITIES</a:t>
            </a:r>
          </a:p>
        </p:txBody>
      </p:sp>
      <p:sp>
        <p:nvSpPr>
          <p:cNvPr id="13" name="TextBox 13"/>
          <p:cNvSpPr txBox="1"/>
          <p:nvPr/>
        </p:nvSpPr>
        <p:spPr>
          <a:xfrm>
            <a:off x="3377582" y="4386793"/>
            <a:ext cx="2254952" cy="756707"/>
          </a:xfrm>
          <a:prstGeom prst="rect">
            <a:avLst/>
          </a:prstGeom>
        </p:spPr>
        <p:txBody>
          <a:bodyPr lIns="0" tIns="0" rIns="0" bIns="0" rtlCol="0" anchor="t">
            <a:spAutoFit/>
          </a:bodyPr>
          <a:lstStyle/>
          <a:p>
            <a:pPr algn="ctr">
              <a:lnSpc>
                <a:spcPts val="2999"/>
              </a:lnSpc>
              <a:spcBef>
                <a:spcPct val="0"/>
              </a:spcBef>
            </a:pPr>
            <a:r>
              <a:rPr lang="en-US" sz="2777" b="1">
                <a:solidFill>
                  <a:srgbClr val="FFFFFF"/>
                </a:solidFill>
                <a:latin typeface="Raleway Bold"/>
                <a:ea typeface="Raleway Bold"/>
                <a:cs typeface="Raleway Bold"/>
                <a:sym typeface="Raleway Bold"/>
              </a:rPr>
              <a:t>Energy Efficiency</a:t>
            </a:r>
          </a:p>
        </p:txBody>
      </p:sp>
      <p:sp>
        <p:nvSpPr>
          <p:cNvPr id="14" name="TextBox 14"/>
          <p:cNvSpPr txBox="1"/>
          <p:nvPr/>
        </p:nvSpPr>
        <p:spPr>
          <a:xfrm>
            <a:off x="3033453" y="5460678"/>
            <a:ext cx="3063384" cy="1312586"/>
          </a:xfrm>
          <a:prstGeom prst="rect">
            <a:avLst/>
          </a:prstGeom>
        </p:spPr>
        <p:txBody>
          <a:bodyPr lIns="0" tIns="0" rIns="0" bIns="0" rtlCol="0" anchor="t">
            <a:spAutoFit/>
          </a:bodyPr>
          <a:lstStyle/>
          <a:p>
            <a:pPr algn="ctr">
              <a:lnSpc>
                <a:spcPts val="2567"/>
              </a:lnSpc>
              <a:spcBef>
                <a:spcPct val="0"/>
              </a:spcBef>
            </a:pPr>
            <a:r>
              <a:rPr lang="en-US" sz="2377">
                <a:solidFill>
                  <a:srgbClr val="FFFFFF"/>
                </a:solidFill>
                <a:latin typeface="Raleway"/>
                <a:ea typeface="Raleway"/>
                <a:cs typeface="Raleway"/>
                <a:sym typeface="Raleway"/>
              </a:rPr>
              <a:t>Optimizing energy use through smart grids and sustainable infrastructure.</a:t>
            </a:r>
          </a:p>
        </p:txBody>
      </p:sp>
      <p:sp>
        <p:nvSpPr>
          <p:cNvPr id="15" name="TextBox 15"/>
          <p:cNvSpPr txBox="1"/>
          <p:nvPr/>
        </p:nvSpPr>
        <p:spPr>
          <a:xfrm>
            <a:off x="2351662" y="3761150"/>
            <a:ext cx="681791" cy="597068"/>
          </a:xfrm>
          <a:prstGeom prst="rect">
            <a:avLst/>
          </a:prstGeom>
        </p:spPr>
        <p:txBody>
          <a:bodyPr lIns="0" tIns="0" rIns="0" bIns="0" rtlCol="0" anchor="t">
            <a:spAutoFit/>
          </a:bodyPr>
          <a:lstStyle/>
          <a:p>
            <a:pPr algn="ctr">
              <a:lnSpc>
                <a:spcPts val="4511"/>
              </a:lnSpc>
              <a:spcBef>
                <a:spcPct val="0"/>
              </a:spcBef>
            </a:pPr>
            <a:r>
              <a:rPr lang="en-US" sz="4177" b="1">
                <a:solidFill>
                  <a:srgbClr val="FFFFFF"/>
                </a:solidFill>
                <a:latin typeface="Raleway Bold"/>
                <a:ea typeface="Raleway Bold"/>
                <a:cs typeface="Raleway Bold"/>
                <a:sym typeface="Raleway Bold"/>
              </a:rPr>
              <a:t>1.</a:t>
            </a:r>
          </a:p>
        </p:txBody>
      </p:sp>
      <p:sp>
        <p:nvSpPr>
          <p:cNvPr id="16" name="Freeform 16"/>
          <p:cNvSpPr/>
          <p:nvPr/>
        </p:nvSpPr>
        <p:spPr>
          <a:xfrm>
            <a:off x="7777119" y="3676035"/>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7" name="Freeform 17"/>
          <p:cNvSpPr/>
          <p:nvPr/>
        </p:nvSpPr>
        <p:spPr>
          <a:xfrm>
            <a:off x="7431960" y="3413023"/>
            <a:ext cx="1347336" cy="1503304"/>
          </a:xfrm>
          <a:custGeom>
            <a:avLst/>
            <a:gdLst/>
            <a:ahLst/>
            <a:cxnLst/>
            <a:rect l="l" t="t" r="r" b="b"/>
            <a:pathLst>
              <a:path w="1347336" h="1503304">
                <a:moveTo>
                  <a:pt x="0" y="0"/>
                </a:moveTo>
                <a:lnTo>
                  <a:pt x="1347335" y="0"/>
                </a:lnTo>
                <a:lnTo>
                  <a:pt x="1347335" y="1503303"/>
                </a:lnTo>
                <a:lnTo>
                  <a:pt x="0" y="1503303"/>
                </a:lnTo>
                <a:lnTo>
                  <a:pt x="0" y="0"/>
                </a:lnTo>
                <a:close/>
              </a:path>
            </a:pathLst>
          </a:custGeom>
          <a:blipFill>
            <a:blip r:embed="rId12"/>
            <a:stretch>
              <a:fillRect/>
            </a:stretch>
          </a:blipFill>
        </p:spPr>
      </p:sp>
      <p:sp>
        <p:nvSpPr>
          <p:cNvPr id="18" name="TextBox 18"/>
          <p:cNvSpPr txBox="1"/>
          <p:nvPr/>
        </p:nvSpPr>
        <p:spPr>
          <a:xfrm>
            <a:off x="8567754" y="4386793"/>
            <a:ext cx="2894049" cy="756707"/>
          </a:xfrm>
          <a:prstGeom prst="rect">
            <a:avLst/>
          </a:prstGeom>
        </p:spPr>
        <p:txBody>
          <a:bodyPr lIns="0" tIns="0" rIns="0" bIns="0" rtlCol="0" anchor="t">
            <a:spAutoFit/>
          </a:bodyPr>
          <a:lstStyle/>
          <a:p>
            <a:pPr algn="ctr">
              <a:lnSpc>
                <a:spcPts val="2999"/>
              </a:lnSpc>
              <a:spcBef>
                <a:spcPct val="0"/>
              </a:spcBef>
            </a:pPr>
            <a:r>
              <a:rPr lang="en-US" sz="2777" b="1">
                <a:solidFill>
                  <a:srgbClr val="FFFFFF"/>
                </a:solidFill>
                <a:latin typeface="Raleway Bold"/>
                <a:ea typeface="Raleway Bold"/>
                <a:cs typeface="Raleway Bold"/>
                <a:sym typeface="Raleway Bold"/>
              </a:rPr>
              <a:t>Public Transportation</a:t>
            </a:r>
          </a:p>
        </p:txBody>
      </p:sp>
      <p:sp>
        <p:nvSpPr>
          <p:cNvPr id="19" name="TextBox 19"/>
          <p:cNvSpPr txBox="1"/>
          <p:nvPr/>
        </p:nvSpPr>
        <p:spPr>
          <a:xfrm>
            <a:off x="8483087" y="5460678"/>
            <a:ext cx="3063384" cy="1312586"/>
          </a:xfrm>
          <a:prstGeom prst="rect">
            <a:avLst/>
          </a:prstGeom>
        </p:spPr>
        <p:txBody>
          <a:bodyPr lIns="0" tIns="0" rIns="0" bIns="0" rtlCol="0" anchor="t">
            <a:spAutoFit/>
          </a:bodyPr>
          <a:lstStyle/>
          <a:p>
            <a:pPr algn="ctr">
              <a:lnSpc>
                <a:spcPts val="2567"/>
              </a:lnSpc>
              <a:spcBef>
                <a:spcPct val="0"/>
              </a:spcBef>
            </a:pPr>
            <a:r>
              <a:rPr lang="en-US" sz="2377">
                <a:solidFill>
                  <a:srgbClr val="FFFFFF"/>
                </a:solidFill>
                <a:latin typeface="Raleway"/>
                <a:ea typeface="Raleway"/>
                <a:cs typeface="Raleway"/>
                <a:sym typeface="Raleway"/>
              </a:rPr>
              <a:t>Enhancing transit systems with real-time data and autonomous vehicles.</a:t>
            </a:r>
          </a:p>
        </p:txBody>
      </p:sp>
      <p:sp>
        <p:nvSpPr>
          <p:cNvPr id="20" name="TextBox 20"/>
          <p:cNvSpPr txBox="1"/>
          <p:nvPr/>
        </p:nvSpPr>
        <p:spPr>
          <a:xfrm>
            <a:off x="7801296" y="3761150"/>
            <a:ext cx="681791" cy="597068"/>
          </a:xfrm>
          <a:prstGeom prst="rect">
            <a:avLst/>
          </a:prstGeom>
        </p:spPr>
        <p:txBody>
          <a:bodyPr lIns="0" tIns="0" rIns="0" bIns="0" rtlCol="0" anchor="t">
            <a:spAutoFit/>
          </a:bodyPr>
          <a:lstStyle/>
          <a:p>
            <a:pPr algn="ctr">
              <a:lnSpc>
                <a:spcPts val="4511"/>
              </a:lnSpc>
              <a:spcBef>
                <a:spcPct val="0"/>
              </a:spcBef>
            </a:pPr>
            <a:r>
              <a:rPr lang="en-US" sz="4177" b="1">
                <a:solidFill>
                  <a:srgbClr val="FFFFFF"/>
                </a:solidFill>
                <a:latin typeface="Raleway Bold"/>
                <a:ea typeface="Raleway Bold"/>
                <a:cs typeface="Raleway Bold"/>
                <a:sym typeface="Raleway Bold"/>
              </a:rPr>
              <a:t>2.</a:t>
            </a:r>
          </a:p>
        </p:txBody>
      </p:sp>
      <p:sp>
        <p:nvSpPr>
          <p:cNvPr id="21" name="Freeform 21"/>
          <p:cNvSpPr/>
          <p:nvPr/>
        </p:nvSpPr>
        <p:spPr>
          <a:xfrm>
            <a:off x="13227678" y="3676035"/>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22" name="Freeform 22"/>
          <p:cNvSpPr/>
          <p:nvPr/>
        </p:nvSpPr>
        <p:spPr>
          <a:xfrm>
            <a:off x="12882519" y="3413023"/>
            <a:ext cx="1347336" cy="1503304"/>
          </a:xfrm>
          <a:custGeom>
            <a:avLst/>
            <a:gdLst/>
            <a:ahLst/>
            <a:cxnLst/>
            <a:rect l="l" t="t" r="r" b="b"/>
            <a:pathLst>
              <a:path w="1347336" h="1503304">
                <a:moveTo>
                  <a:pt x="0" y="0"/>
                </a:moveTo>
                <a:lnTo>
                  <a:pt x="1347336" y="0"/>
                </a:lnTo>
                <a:lnTo>
                  <a:pt x="1347336" y="1503303"/>
                </a:lnTo>
                <a:lnTo>
                  <a:pt x="0" y="1503303"/>
                </a:lnTo>
                <a:lnTo>
                  <a:pt x="0" y="0"/>
                </a:lnTo>
                <a:close/>
              </a:path>
            </a:pathLst>
          </a:custGeom>
          <a:blipFill>
            <a:blip r:embed="rId12"/>
            <a:stretch>
              <a:fillRect/>
            </a:stretch>
          </a:blipFill>
        </p:spPr>
      </p:sp>
      <p:sp>
        <p:nvSpPr>
          <p:cNvPr id="23" name="TextBox 23"/>
          <p:cNvSpPr txBox="1"/>
          <p:nvPr/>
        </p:nvSpPr>
        <p:spPr>
          <a:xfrm>
            <a:off x="14043713" y="4386793"/>
            <a:ext cx="2561721" cy="756707"/>
          </a:xfrm>
          <a:prstGeom prst="rect">
            <a:avLst/>
          </a:prstGeom>
        </p:spPr>
        <p:txBody>
          <a:bodyPr lIns="0" tIns="0" rIns="0" bIns="0" rtlCol="0" anchor="t">
            <a:spAutoFit/>
          </a:bodyPr>
          <a:lstStyle/>
          <a:p>
            <a:pPr algn="ctr">
              <a:lnSpc>
                <a:spcPts val="2999"/>
              </a:lnSpc>
              <a:spcBef>
                <a:spcPct val="0"/>
              </a:spcBef>
            </a:pPr>
            <a:r>
              <a:rPr lang="en-US" sz="2777" b="1">
                <a:solidFill>
                  <a:srgbClr val="FFFFFF"/>
                </a:solidFill>
                <a:latin typeface="Raleway Bold"/>
                <a:ea typeface="Raleway Bold"/>
                <a:cs typeface="Raleway Bold"/>
                <a:sym typeface="Raleway Bold"/>
              </a:rPr>
              <a:t>Waste Management</a:t>
            </a:r>
          </a:p>
        </p:txBody>
      </p:sp>
      <p:sp>
        <p:nvSpPr>
          <p:cNvPr id="24" name="TextBox 24"/>
          <p:cNvSpPr txBox="1"/>
          <p:nvPr/>
        </p:nvSpPr>
        <p:spPr>
          <a:xfrm>
            <a:off x="13933646" y="5460678"/>
            <a:ext cx="3063384" cy="1312586"/>
          </a:xfrm>
          <a:prstGeom prst="rect">
            <a:avLst/>
          </a:prstGeom>
        </p:spPr>
        <p:txBody>
          <a:bodyPr lIns="0" tIns="0" rIns="0" bIns="0" rtlCol="0" anchor="t">
            <a:spAutoFit/>
          </a:bodyPr>
          <a:lstStyle/>
          <a:p>
            <a:pPr algn="ctr">
              <a:lnSpc>
                <a:spcPts val="2567"/>
              </a:lnSpc>
              <a:spcBef>
                <a:spcPct val="0"/>
              </a:spcBef>
            </a:pPr>
            <a:r>
              <a:rPr lang="en-US" sz="2377">
                <a:solidFill>
                  <a:srgbClr val="FFFFFF"/>
                </a:solidFill>
                <a:latin typeface="Raleway"/>
                <a:ea typeface="Raleway"/>
                <a:cs typeface="Raleway"/>
                <a:sym typeface="Raleway"/>
              </a:rPr>
              <a:t>Implementing smart waste collection and recycling systems for cleaner cities.</a:t>
            </a:r>
          </a:p>
        </p:txBody>
      </p:sp>
      <p:sp>
        <p:nvSpPr>
          <p:cNvPr id="25" name="TextBox 25"/>
          <p:cNvSpPr txBox="1"/>
          <p:nvPr/>
        </p:nvSpPr>
        <p:spPr>
          <a:xfrm>
            <a:off x="13251855" y="3761150"/>
            <a:ext cx="681791" cy="597068"/>
          </a:xfrm>
          <a:prstGeom prst="rect">
            <a:avLst/>
          </a:prstGeom>
        </p:spPr>
        <p:txBody>
          <a:bodyPr lIns="0" tIns="0" rIns="0" bIns="0" rtlCol="0" anchor="t">
            <a:spAutoFit/>
          </a:bodyPr>
          <a:lstStyle/>
          <a:p>
            <a:pPr algn="ctr">
              <a:lnSpc>
                <a:spcPts val="4511"/>
              </a:lnSpc>
              <a:spcBef>
                <a:spcPct val="0"/>
              </a:spcBef>
            </a:pPr>
            <a:r>
              <a:rPr lang="en-US" sz="4177" b="1">
                <a:solidFill>
                  <a:srgbClr val="FFFFFF"/>
                </a:solidFill>
                <a:latin typeface="Raleway Bold"/>
                <a:ea typeface="Raleway Bold"/>
                <a:cs typeface="Raleway Bold"/>
                <a:sym typeface="Raleway Bold"/>
              </a:rPr>
              <a:t>3.</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rgbClr val="041C4D">
                <a:alpha val="100000"/>
              </a:srgbClr>
            </a:gs>
            <a:gs pos="100000">
              <a:srgbClr val="3B616F">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1776071" y="1028700"/>
            <a:ext cx="551414" cy="518330"/>
          </a:xfrm>
          <a:custGeom>
            <a:avLst/>
            <a:gdLst/>
            <a:ahLst/>
            <a:cxnLst/>
            <a:rect l="l" t="t" r="r" b="b"/>
            <a:pathLst>
              <a:path w="551414" h="518330">
                <a:moveTo>
                  <a:pt x="0" y="0"/>
                </a:moveTo>
                <a:lnTo>
                  <a:pt x="551414" y="0"/>
                </a:lnTo>
                <a:lnTo>
                  <a:pt x="551414" y="518330"/>
                </a:lnTo>
                <a:lnTo>
                  <a:pt x="0" y="51833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6419691" y="1084613"/>
            <a:ext cx="839609" cy="450336"/>
          </a:xfrm>
          <a:custGeom>
            <a:avLst/>
            <a:gdLst/>
            <a:ahLst/>
            <a:cxnLst/>
            <a:rect l="l" t="t" r="r" b="b"/>
            <a:pathLst>
              <a:path w="839609" h="450336">
                <a:moveTo>
                  <a:pt x="0" y="0"/>
                </a:moveTo>
                <a:lnTo>
                  <a:pt x="839609" y="0"/>
                </a:lnTo>
                <a:lnTo>
                  <a:pt x="839609" y="450335"/>
                </a:lnTo>
                <a:lnTo>
                  <a:pt x="0" y="45033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5580083" y="1084613"/>
            <a:ext cx="839609" cy="450336"/>
          </a:xfrm>
          <a:custGeom>
            <a:avLst/>
            <a:gdLst/>
            <a:ahLst/>
            <a:cxnLst/>
            <a:rect l="l" t="t" r="r" b="b"/>
            <a:pathLst>
              <a:path w="839609" h="450336">
                <a:moveTo>
                  <a:pt x="0" y="0"/>
                </a:moveTo>
                <a:lnTo>
                  <a:pt x="839608" y="0"/>
                </a:lnTo>
                <a:lnTo>
                  <a:pt x="839608" y="450335"/>
                </a:lnTo>
                <a:lnTo>
                  <a:pt x="0" y="45033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1776071" y="9014517"/>
            <a:ext cx="2728988" cy="487567"/>
          </a:xfrm>
          <a:custGeom>
            <a:avLst/>
            <a:gdLst/>
            <a:ahLst/>
            <a:cxnLst/>
            <a:rect l="l" t="t" r="r" b="b"/>
            <a:pathLst>
              <a:path w="2728988" h="487567">
                <a:moveTo>
                  <a:pt x="0" y="0"/>
                </a:moveTo>
                <a:lnTo>
                  <a:pt x="2728988" y="0"/>
                </a:lnTo>
                <a:lnTo>
                  <a:pt x="2728988" y="487566"/>
                </a:lnTo>
                <a:lnTo>
                  <a:pt x="0" y="48756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a:off x="12804396" y="9014517"/>
            <a:ext cx="4454904" cy="406385"/>
          </a:xfrm>
          <a:custGeom>
            <a:avLst/>
            <a:gdLst/>
            <a:ahLst/>
            <a:cxnLst/>
            <a:rect l="l" t="t" r="r" b="b"/>
            <a:pathLst>
              <a:path w="4454904" h="406385">
                <a:moveTo>
                  <a:pt x="0" y="0"/>
                </a:moveTo>
                <a:lnTo>
                  <a:pt x="4454904" y="0"/>
                </a:lnTo>
                <a:lnTo>
                  <a:pt x="4454904" y="406385"/>
                </a:lnTo>
                <a:lnTo>
                  <a:pt x="0" y="40638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7" name="Freeform 7"/>
          <p:cNvSpPr/>
          <p:nvPr/>
        </p:nvSpPr>
        <p:spPr>
          <a:xfrm>
            <a:off x="1776071" y="3120832"/>
            <a:ext cx="984533" cy="1566814"/>
          </a:xfrm>
          <a:custGeom>
            <a:avLst/>
            <a:gdLst/>
            <a:ahLst/>
            <a:cxnLst/>
            <a:rect l="l" t="t" r="r" b="b"/>
            <a:pathLst>
              <a:path w="984533" h="1566814">
                <a:moveTo>
                  <a:pt x="0" y="0"/>
                </a:moveTo>
                <a:lnTo>
                  <a:pt x="984533" y="0"/>
                </a:lnTo>
                <a:lnTo>
                  <a:pt x="984533" y="1566814"/>
                </a:lnTo>
                <a:lnTo>
                  <a:pt x="0" y="156681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8" name="TextBox 8"/>
          <p:cNvSpPr txBox="1"/>
          <p:nvPr/>
        </p:nvSpPr>
        <p:spPr>
          <a:xfrm>
            <a:off x="2655994" y="1165379"/>
            <a:ext cx="2324294" cy="298328"/>
          </a:xfrm>
          <a:prstGeom prst="rect">
            <a:avLst/>
          </a:prstGeom>
        </p:spPr>
        <p:txBody>
          <a:bodyPr lIns="0" tIns="0" rIns="0" bIns="0" rtlCol="0" anchor="t">
            <a:spAutoFit/>
          </a:bodyPr>
          <a:lstStyle/>
          <a:p>
            <a:pPr algn="l">
              <a:lnSpc>
                <a:spcPts val="2241"/>
              </a:lnSpc>
              <a:spcBef>
                <a:spcPct val="0"/>
              </a:spcBef>
            </a:pPr>
            <a:r>
              <a:rPr lang="en-US" sz="2075">
                <a:solidFill>
                  <a:srgbClr val="FFFFFF"/>
                </a:solidFill>
                <a:latin typeface="Gruppo"/>
                <a:ea typeface="Gruppo"/>
                <a:cs typeface="Gruppo"/>
                <a:sym typeface="Gruppo"/>
              </a:rPr>
              <a:t>studio shodwe</a:t>
            </a:r>
          </a:p>
        </p:txBody>
      </p:sp>
      <p:sp>
        <p:nvSpPr>
          <p:cNvPr id="9" name="TextBox 9"/>
          <p:cNvSpPr txBox="1"/>
          <p:nvPr/>
        </p:nvSpPr>
        <p:spPr>
          <a:xfrm>
            <a:off x="13458263" y="9073308"/>
            <a:ext cx="3147170" cy="298328"/>
          </a:xfrm>
          <a:prstGeom prst="rect">
            <a:avLst/>
          </a:prstGeom>
        </p:spPr>
        <p:txBody>
          <a:bodyPr lIns="0" tIns="0" rIns="0" bIns="0" rtlCol="0" anchor="t">
            <a:spAutoFit/>
          </a:bodyPr>
          <a:lstStyle/>
          <a:p>
            <a:pPr algn="ctr">
              <a:lnSpc>
                <a:spcPts val="2241"/>
              </a:lnSpc>
              <a:spcBef>
                <a:spcPct val="0"/>
              </a:spcBef>
            </a:pPr>
            <a:r>
              <a:rPr lang="en-US" sz="2075">
                <a:solidFill>
                  <a:srgbClr val="00FFFF"/>
                </a:solidFill>
                <a:latin typeface="Gruppo"/>
                <a:ea typeface="Gruppo"/>
                <a:cs typeface="Gruppo"/>
                <a:sym typeface="Gruppo"/>
              </a:rPr>
              <a:t>www.reallygreatsite.com</a:t>
            </a:r>
          </a:p>
        </p:txBody>
      </p:sp>
      <p:sp>
        <p:nvSpPr>
          <p:cNvPr id="10" name="TextBox 10"/>
          <p:cNvSpPr txBox="1"/>
          <p:nvPr/>
        </p:nvSpPr>
        <p:spPr>
          <a:xfrm>
            <a:off x="7981853" y="9073308"/>
            <a:ext cx="2324294" cy="298328"/>
          </a:xfrm>
          <a:prstGeom prst="rect">
            <a:avLst/>
          </a:prstGeom>
        </p:spPr>
        <p:txBody>
          <a:bodyPr lIns="0" tIns="0" rIns="0" bIns="0" rtlCol="0" anchor="t">
            <a:spAutoFit/>
          </a:bodyPr>
          <a:lstStyle/>
          <a:p>
            <a:pPr algn="ctr">
              <a:lnSpc>
                <a:spcPts val="2241"/>
              </a:lnSpc>
              <a:spcBef>
                <a:spcPct val="0"/>
              </a:spcBef>
            </a:pPr>
            <a:r>
              <a:rPr lang="en-US" sz="2075">
                <a:solidFill>
                  <a:srgbClr val="FFFFFF"/>
                </a:solidFill>
                <a:latin typeface="Gruppo"/>
                <a:ea typeface="Gruppo"/>
                <a:cs typeface="Gruppo"/>
                <a:sym typeface="Gruppo"/>
              </a:rPr>
              <a:t>page 07</a:t>
            </a:r>
          </a:p>
        </p:txBody>
      </p:sp>
      <p:sp>
        <p:nvSpPr>
          <p:cNvPr id="11" name="TextBox 11"/>
          <p:cNvSpPr txBox="1"/>
          <p:nvPr/>
        </p:nvSpPr>
        <p:spPr>
          <a:xfrm>
            <a:off x="1880681" y="4649546"/>
            <a:ext cx="5799109" cy="1730042"/>
          </a:xfrm>
          <a:prstGeom prst="rect">
            <a:avLst/>
          </a:prstGeom>
        </p:spPr>
        <p:txBody>
          <a:bodyPr lIns="0" tIns="0" rIns="0" bIns="0" rtlCol="0" anchor="t">
            <a:spAutoFit/>
          </a:bodyPr>
          <a:lstStyle/>
          <a:p>
            <a:pPr algn="l">
              <a:lnSpc>
                <a:spcPts val="6880"/>
              </a:lnSpc>
            </a:pPr>
            <a:r>
              <a:rPr lang="en-US" sz="5460">
                <a:solidFill>
                  <a:srgbClr val="FFFFFF"/>
                </a:solidFill>
                <a:latin typeface="HK Modular"/>
                <a:ea typeface="HK Modular"/>
                <a:cs typeface="HK Modular"/>
                <a:sym typeface="HK Modular"/>
              </a:rPr>
              <a:t>RENEWABLE ENERGY</a:t>
            </a:r>
          </a:p>
        </p:txBody>
      </p:sp>
      <p:sp>
        <p:nvSpPr>
          <p:cNvPr id="12" name="TextBox 12"/>
          <p:cNvSpPr txBox="1"/>
          <p:nvPr/>
        </p:nvSpPr>
        <p:spPr>
          <a:xfrm>
            <a:off x="9603522" y="2942503"/>
            <a:ext cx="2254952" cy="385232"/>
          </a:xfrm>
          <a:prstGeom prst="rect">
            <a:avLst/>
          </a:prstGeom>
        </p:spPr>
        <p:txBody>
          <a:bodyPr lIns="0" tIns="0" rIns="0" bIns="0" rtlCol="0" anchor="t">
            <a:spAutoFit/>
          </a:bodyPr>
          <a:lstStyle/>
          <a:p>
            <a:pPr algn="l">
              <a:lnSpc>
                <a:spcPts val="2999"/>
              </a:lnSpc>
              <a:spcBef>
                <a:spcPct val="0"/>
              </a:spcBef>
            </a:pPr>
            <a:r>
              <a:rPr lang="en-US" sz="2777" b="1">
                <a:solidFill>
                  <a:srgbClr val="FFFFFF"/>
                </a:solidFill>
                <a:latin typeface="Raleway Bold"/>
                <a:ea typeface="Raleway Bold"/>
                <a:cs typeface="Raleway Bold"/>
                <a:sym typeface="Raleway Bold"/>
              </a:rPr>
              <a:t>Solar Power</a:t>
            </a:r>
          </a:p>
        </p:txBody>
      </p:sp>
      <p:sp>
        <p:nvSpPr>
          <p:cNvPr id="13" name="TextBox 13"/>
          <p:cNvSpPr txBox="1"/>
          <p:nvPr/>
        </p:nvSpPr>
        <p:spPr>
          <a:xfrm>
            <a:off x="9603522" y="3643843"/>
            <a:ext cx="7001911" cy="1499657"/>
          </a:xfrm>
          <a:prstGeom prst="rect">
            <a:avLst/>
          </a:prstGeom>
        </p:spPr>
        <p:txBody>
          <a:bodyPr lIns="0" tIns="0" rIns="0" bIns="0" rtlCol="0" anchor="t">
            <a:spAutoFit/>
          </a:bodyPr>
          <a:lstStyle/>
          <a:p>
            <a:pPr algn="l">
              <a:lnSpc>
                <a:spcPts val="2999"/>
              </a:lnSpc>
              <a:spcBef>
                <a:spcPct val="0"/>
              </a:spcBef>
            </a:pPr>
            <a:r>
              <a:rPr lang="en-US" sz="2777">
                <a:solidFill>
                  <a:srgbClr val="FFFFFF"/>
                </a:solidFill>
                <a:latin typeface="Raleway"/>
                <a:ea typeface="Raleway"/>
                <a:cs typeface="Raleway"/>
                <a:sym typeface="Raleway"/>
              </a:rPr>
              <a:t>Utilizing photovoltaic panels to convert sunlight into electricity, providing a clean and renewable energy source that reduces carbon emissions.</a:t>
            </a:r>
          </a:p>
        </p:txBody>
      </p:sp>
      <p:sp>
        <p:nvSpPr>
          <p:cNvPr id="14" name="Freeform 14"/>
          <p:cNvSpPr/>
          <p:nvPr/>
        </p:nvSpPr>
        <p:spPr>
          <a:xfrm>
            <a:off x="8474051" y="2688468"/>
            <a:ext cx="830645" cy="926800"/>
          </a:xfrm>
          <a:custGeom>
            <a:avLst/>
            <a:gdLst/>
            <a:ahLst/>
            <a:cxnLst/>
            <a:rect l="l" t="t" r="r" b="b"/>
            <a:pathLst>
              <a:path w="830645" h="926800">
                <a:moveTo>
                  <a:pt x="0" y="0"/>
                </a:moveTo>
                <a:lnTo>
                  <a:pt x="830645" y="0"/>
                </a:lnTo>
                <a:lnTo>
                  <a:pt x="830645" y="926800"/>
                </a:lnTo>
                <a:lnTo>
                  <a:pt x="0" y="926800"/>
                </a:lnTo>
                <a:lnTo>
                  <a:pt x="0" y="0"/>
                </a:lnTo>
                <a:close/>
              </a:path>
            </a:pathLst>
          </a:custGeom>
          <a:blipFill>
            <a:blip r:embed="rId12"/>
            <a:stretch>
              <a:fillRect/>
            </a:stretch>
          </a:blipFill>
        </p:spPr>
      </p:sp>
      <p:sp>
        <p:nvSpPr>
          <p:cNvPr id="15" name="TextBox 15"/>
          <p:cNvSpPr txBox="1"/>
          <p:nvPr/>
        </p:nvSpPr>
        <p:spPr>
          <a:xfrm>
            <a:off x="8701750" y="2908178"/>
            <a:ext cx="420330" cy="363011"/>
          </a:xfrm>
          <a:prstGeom prst="rect">
            <a:avLst/>
          </a:prstGeom>
        </p:spPr>
        <p:txBody>
          <a:bodyPr lIns="0" tIns="0" rIns="0" bIns="0" rtlCol="0" anchor="t">
            <a:spAutoFit/>
          </a:bodyPr>
          <a:lstStyle/>
          <a:p>
            <a:pPr algn="ctr">
              <a:lnSpc>
                <a:spcPts val="2781"/>
              </a:lnSpc>
              <a:spcBef>
                <a:spcPct val="0"/>
              </a:spcBef>
            </a:pPr>
            <a:r>
              <a:rPr lang="en-US" sz="2575" b="1">
                <a:solidFill>
                  <a:srgbClr val="FFFFFF"/>
                </a:solidFill>
                <a:latin typeface="Raleway Bold"/>
                <a:ea typeface="Raleway Bold"/>
                <a:cs typeface="Raleway Bold"/>
                <a:sym typeface="Raleway Bold"/>
              </a:rPr>
              <a:t>1.</a:t>
            </a:r>
          </a:p>
        </p:txBody>
      </p:sp>
      <p:sp>
        <p:nvSpPr>
          <p:cNvPr id="16" name="TextBox 16"/>
          <p:cNvSpPr txBox="1"/>
          <p:nvPr/>
        </p:nvSpPr>
        <p:spPr>
          <a:xfrm>
            <a:off x="9603522" y="5951177"/>
            <a:ext cx="3500956" cy="385232"/>
          </a:xfrm>
          <a:prstGeom prst="rect">
            <a:avLst/>
          </a:prstGeom>
        </p:spPr>
        <p:txBody>
          <a:bodyPr lIns="0" tIns="0" rIns="0" bIns="0" rtlCol="0" anchor="t">
            <a:spAutoFit/>
          </a:bodyPr>
          <a:lstStyle/>
          <a:p>
            <a:pPr algn="l">
              <a:lnSpc>
                <a:spcPts val="2999"/>
              </a:lnSpc>
              <a:spcBef>
                <a:spcPct val="0"/>
              </a:spcBef>
            </a:pPr>
            <a:r>
              <a:rPr lang="en-US" sz="2777" b="1">
                <a:solidFill>
                  <a:srgbClr val="FFFFFF"/>
                </a:solidFill>
                <a:latin typeface="Raleway Bold"/>
                <a:ea typeface="Raleway Bold"/>
                <a:cs typeface="Raleway Bold"/>
                <a:sym typeface="Raleway Bold"/>
              </a:rPr>
              <a:t>Wind Turbines</a:t>
            </a:r>
          </a:p>
        </p:txBody>
      </p:sp>
      <p:sp>
        <p:nvSpPr>
          <p:cNvPr id="17" name="TextBox 17"/>
          <p:cNvSpPr txBox="1"/>
          <p:nvPr/>
        </p:nvSpPr>
        <p:spPr>
          <a:xfrm>
            <a:off x="9603522" y="6652517"/>
            <a:ext cx="7001911" cy="1499657"/>
          </a:xfrm>
          <a:prstGeom prst="rect">
            <a:avLst/>
          </a:prstGeom>
        </p:spPr>
        <p:txBody>
          <a:bodyPr lIns="0" tIns="0" rIns="0" bIns="0" rtlCol="0" anchor="t">
            <a:spAutoFit/>
          </a:bodyPr>
          <a:lstStyle/>
          <a:p>
            <a:pPr algn="l">
              <a:lnSpc>
                <a:spcPts val="2999"/>
              </a:lnSpc>
              <a:spcBef>
                <a:spcPct val="0"/>
              </a:spcBef>
            </a:pPr>
            <a:r>
              <a:rPr lang="en-US" sz="2777">
                <a:solidFill>
                  <a:srgbClr val="FFFFFF"/>
                </a:solidFill>
                <a:latin typeface="Raleway"/>
                <a:ea typeface="Raleway"/>
                <a:cs typeface="Raleway"/>
                <a:sym typeface="Raleway"/>
              </a:rPr>
              <a:t>Capturing wind energy through large turbines to generate electricity, contributing to a sustainable energy mix and decreasing reliance on fossil fuels.</a:t>
            </a:r>
          </a:p>
        </p:txBody>
      </p:sp>
      <p:sp>
        <p:nvSpPr>
          <p:cNvPr id="18" name="Freeform 18"/>
          <p:cNvSpPr/>
          <p:nvPr/>
        </p:nvSpPr>
        <p:spPr>
          <a:xfrm>
            <a:off x="8474051" y="5697141"/>
            <a:ext cx="830645" cy="926800"/>
          </a:xfrm>
          <a:custGeom>
            <a:avLst/>
            <a:gdLst/>
            <a:ahLst/>
            <a:cxnLst/>
            <a:rect l="l" t="t" r="r" b="b"/>
            <a:pathLst>
              <a:path w="830645" h="926800">
                <a:moveTo>
                  <a:pt x="0" y="0"/>
                </a:moveTo>
                <a:lnTo>
                  <a:pt x="830645" y="0"/>
                </a:lnTo>
                <a:lnTo>
                  <a:pt x="830645" y="926801"/>
                </a:lnTo>
                <a:lnTo>
                  <a:pt x="0" y="926801"/>
                </a:lnTo>
                <a:lnTo>
                  <a:pt x="0" y="0"/>
                </a:lnTo>
                <a:close/>
              </a:path>
            </a:pathLst>
          </a:custGeom>
          <a:blipFill>
            <a:blip r:embed="rId12"/>
            <a:stretch>
              <a:fillRect/>
            </a:stretch>
          </a:blipFill>
        </p:spPr>
      </p:sp>
      <p:sp>
        <p:nvSpPr>
          <p:cNvPr id="19" name="TextBox 19"/>
          <p:cNvSpPr txBox="1"/>
          <p:nvPr/>
        </p:nvSpPr>
        <p:spPr>
          <a:xfrm>
            <a:off x="8701750" y="5916851"/>
            <a:ext cx="420330" cy="363011"/>
          </a:xfrm>
          <a:prstGeom prst="rect">
            <a:avLst/>
          </a:prstGeom>
        </p:spPr>
        <p:txBody>
          <a:bodyPr lIns="0" tIns="0" rIns="0" bIns="0" rtlCol="0" anchor="t">
            <a:spAutoFit/>
          </a:bodyPr>
          <a:lstStyle/>
          <a:p>
            <a:pPr algn="ctr">
              <a:lnSpc>
                <a:spcPts val="2781"/>
              </a:lnSpc>
              <a:spcBef>
                <a:spcPct val="0"/>
              </a:spcBef>
            </a:pPr>
            <a:r>
              <a:rPr lang="en-US" sz="2575" b="1">
                <a:solidFill>
                  <a:srgbClr val="FFFFFF"/>
                </a:solidFill>
                <a:latin typeface="Raleway Bold"/>
                <a:ea typeface="Raleway Bold"/>
                <a:cs typeface="Raleway Bold"/>
                <a:sym typeface="Raleway Bold"/>
              </a:rPr>
              <a:t>2.</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rgbClr val="041C4D">
                <a:alpha val="100000"/>
              </a:srgbClr>
            </a:gs>
            <a:gs pos="100000">
              <a:srgbClr val="3B616F">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1776071" y="1028700"/>
            <a:ext cx="551414" cy="518330"/>
          </a:xfrm>
          <a:custGeom>
            <a:avLst/>
            <a:gdLst/>
            <a:ahLst/>
            <a:cxnLst/>
            <a:rect l="l" t="t" r="r" b="b"/>
            <a:pathLst>
              <a:path w="551414" h="518330">
                <a:moveTo>
                  <a:pt x="0" y="0"/>
                </a:moveTo>
                <a:lnTo>
                  <a:pt x="551414" y="0"/>
                </a:lnTo>
                <a:lnTo>
                  <a:pt x="551414" y="518330"/>
                </a:lnTo>
                <a:lnTo>
                  <a:pt x="0" y="51833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6419691" y="1084613"/>
            <a:ext cx="839609" cy="450336"/>
          </a:xfrm>
          <a:custGeom>
            <a:avLst/>
            <a:gdLst/>
            <a:ahLst/>
            <a:cxnLst/>
            <a:rect l="l" t="t" r="r" b="b"/>
            <a:pathLst>
              <a:path w="839609" h="450336">
                <a:moveTo>
                  <a:pt x="0" y="0"/>
                </a:moveTo>
                <a:lnTo>
                  <a:pt x="839609" y="0"/>
                </a:lnTo>
                <a:lnTo>
                  <a:pt x="839609" y="450335"/>
                </a:lnTo>
                <a:lnTo>
                  <a:pt x="0" y="45033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5580083" y="1084613"/>
            <a:ext cx="839609" cy="450336"/>
          </a:xfrm>
          <a:custGeom>
            <a:avLst/>
            <a:gdLst/>
            <a:ahLst/>
            <a:cxnLst/>
            <a:rect l="l" t="t" r="r" b="b"/>
            <a:pathLst>
              <a:path w="839609" h="450336">
                <a:moveTo>
                  <a:pt x="0" y="0"/>
                </a:moveTo>
                <a:lnTo>
                  <a:pt x="839608" y="0"/>
                </a:lnTo>
                <a:lnTo>
                  <a:pt x="839608" y="450335"/>
                </a:lnTo>
                <a:lnTo>
                  <a:pt x="0" y="45033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1776071" y="9014517"/>
            <a:ext cx="2728988" cy="487567"/>
          </a:xfrm>
          <a:custGeom>
            <a:avLst/>
            <a:gdLst/>
            <a:ahLst/>
            <a:cxnLst/>
            <a:rect l="l" t="t" r="r" b="b"/>
            <a:pathLst>
              <a:path w="2728988" h="487567">
                <a:moveTo>
                  <a:pt x="0" y="0"/>
                </a:moveTo>
                <a:lnTo>
                  <a:pt x="2728988" y="0"/>
                </a:lnTo>
                <a:lnTo>
                  <a:pt x="2728988" y="487566"/>
                </a:lnTo>
                <a:lnTo>
                  <a:pt x="0" y="48756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a:off x="12804396" y="9014517"/>
            <a:ext cx="4454904" cy="406385"/>
          </a:xfrm>
          <a:custGeom>
            <a:avLst/>
            <a:gdLst/>
            <a:ahLst/>
            <a:cxnLst/>
            <a:rect l="l" t="t" r="r" b="b"/>
            <a:pathLst>
              <a:path w="4454904" h="406385">
                <a:moveTo>
                  <a:pt x="0" y="0"/>
                </a:moveTo>
                <a:lnTo>
                  <a:pt x="4454904" y="0"/>
                </a:lnTo>
                <a:lnTo>
                  <a:pt x="4454904" y="406385"/>
                </a:lnTo>
                <a:lnTo>
                  <a:pt x="0" y="40638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7" name="TextBox 7"/>
          <p:cNvSpPr txBox="1"/>
          <p:nvPr/>
        </p:nvSpPr>
        <p:spPr>
          <a:xfrm>
            <a:off x="2655994" y="1165379"/>
            <a:ext cx="2324294" cy="298328"/>
          </a:xfrm>
          <a:prstGeom prst="rect">
            <a:avLst/>
          </a:prstGeom>
        </p:spPr>
        <p:txBody>
          <a:bodyPr lIns="0" tIns="0" rIns="0" bIns="0" rtlCol="0" anchor="t">
            <a:spAutoFit/>
          </a:bodyPr>
          <a:lstStyle/>
          <a:p>
            <a:pPr algn="l">
              <a:lnSpc>
                <a:spcPts val="2241"/>
              </a:lnSpc>
              <a:spcBef>
                <a:spcPct val="0"/>
              </a:spcBef>
            </a:pPr>
            <a:r>
              <a:rPr lang="en-US" sz="2075">
                <a:solidFill>
                  <a:srgbClr val="FFFFFF"/>
                </a:solidFill>
                <a:latin typeface="Gruppo"/>
                <a:ea typeface="Gruppo"/>
                <a:cs typeface="Gruppo"/>
                <a:sym typeface="Gruppo"/>
              </a:rPr>
              <a:t>studio shodwe</a:t>
            </a:r>
          </a:p>
        </p:txBody>
      </p:sp>
      <p:sp>
        <p:nvSpPr>
          <p:cNvPr id="8" name="TextBox 8"/>
          <p:cNvSpPr txBox="1"/>
          <p:nvPr/>
        </p:nvSpPr>
        <p:spPr>
          <a:xfrm>
            <a:off x="13458263" y="9073308"/>
            <a:ext cx="3147170" cy="298328"/>
          </a:xfrm>
          <a:prstGeom prst="rect">
            <a:avLst/>
          </a:prstGeom>
        </p:spPr>
        <p:txBody>
          <a:bodyPr lIns="0" tIns="0" rIns="0" bIns="0" rtlCol="0" anchor="t">
            <a:spAutoFit/>
          </a:bodyPr>
          <a:lstStyle/>
          <a:p>
            <a:pPr algn="ctr">
              <a:lnSpc>
                <a:spcPts val="2241"/>
              </a:lnSpc>
              <a:spcBef>
                <a:spcPct val="0"/>
              </a:spcBef>
            </a:pPr>
            <a:r>
              <a:rPr lang="en-US" sz="2075">
                <a:solidFill>
                  <a:srgbClr val="00FFFF"/>
                </a:solidFill>
                <a:latin typeface="Gruppo"/>
                <a:ea typeface="Gruppo"/>
                <a:cs typeface="Gruppo"/>
                <a:sym typeface="Gruppo"/>
              </a:rPr>
              <a:t>www.reallygreatsite.com</a:t>
            </a:r>
          </a:p>
        </p:txBody>
      </p:sp>
      <p:sp>
        <p:nvSpPr>
          <p:cNvPr id="9" name="TextBox 9"/>
          <p:cNvSpPr txBox="1"/>
          <p:nvPr/>
        </p:nvSpPr>
        <p:spPr>
          <a:xfrm>
            <a:off x="7981853" y="9073308"/>
            <a:ext cx="2324294" cy="298328"/>
          </a:xfrm>
          <a:prstGeom prst="rect">
            <a:avLst/>
          </a:prstGeom>
        </p:spPr>
        <p:txBody>
          <a:bodyPr lIns="0" tIns="0" rIns="0" bIns="0" rtlCol="0" anchor="t">
            <a:spAutoFit/>
          </a:bodyPr>
          <a:lstStyle/>
          <a:p>
            <a:pPr algn="ctr">
              <a:lnSpc>
                <a:spcPts val="2241"/>
              </a:lnSpc>
              <a:spcBef>
                <a:spcPct val="0"/>
              </a:spcBef>
            </a:pPr>
            <a:r>
              <a:rPr lang="en-US" sz="2075">
                <a:solidFill>
                  <a:srgbClr val="FFFFFF"/>
                </a:solidFill>
                <a:latin typeface="Gruppo"/>
                <a:ea typeface="Gruppo"/>
                <a:cs typeface="Gruppo"/>
                <a:sym typeface="Gruppo"/>
              </a:rPr>
              <a:t>page 06</a:t>
            </a:r>
          </a:p>
        </p:txBody>
      </p:sp>
      <p:sp>
        <p:nvSpPr>
          <p:cNvPr id="10" name="TextBox 10"/>
          <p:cNvSpPr txBox="1"/>
          <p:nvPr/>
        </p:nvSpPr>
        <p:spPr>
          <a:xfrm>
            <a:off x="3435211" y="2025881"/>
            <a:ext cx="11417579" cy="863267"/>
          </a:xfrm>
          <a:prstGeom prst="rect">
            <a:avLst/>
          </a:prstGeom>
        </p:spPr>
        <p:txBody>
          <a:bodyPr lIns="0" tIns="0" rIns="0" bIns="0" rtlCol="0" anchor="t">
            <a:spAutoFit/>
          </a:bodyPr>
          <a:lstStyle/>
          <a:p>
            <a:pPr algn="ctr">
              <a:lnSpc>
                <a:spcPts val="6880"/>
              </a:lnSpc>
            </a:pPr>
            <a:r>
              <a:rPr lang="en-US" sz="5460">
                <a:solidFill>
                  <a:srgbClr val="FFFFFF"/>
                </a:solidFill>
                <a:latin typeface="HK Modular"/>
                <a:ea typeface="HK Modular"/>
                <a:cs typeface="HK Modular"/>
                <a:sym typeface="HK Modular"/>
              </a:rPr>
              <a:t>VIRTUAL REALITY</a:t>
            </a:r>
          </a:p>
        </p:txBody>
      </p:sp>
      <p:sp>
        <p:nvSpPr>
          <p:cNvPr id="11" name="TextBox 11"/>
          <p:cNvSpPr txBox="1"/>
          <p:nvPr/>
        </p:nvSpPr>
        <p:spPr>
          <a:xfrm>
            <a:off x="2655994" y="6014935"/>
            <a:ext cx="13890004" cy="1871132"/>
          </a:xfrm>
          <a:prstGeom prst="rect">
            <a:avLst/>
          </a:prstGeom>
        </p:spPr>
        <p:txBody>
          <a:bodyPr lIns="0" tIns="0" rIns="0" bIns="0" rtlCol="0" anchor="t">
            <a:spAutoFit/>
          </a:bodyPr>
          <a:lstStyle/>
          <a:p>
            <a:pPr algn="ctr">
              <a:lnSpc>
                <a:spcPts val="2999"/>
              </a:lnSpc>
              <a:spcBef>
                <a:spcPct val="0"/>
              </a:spcBef>
            </a:pPr>
            <a:r>
              <a:rPr lang="en-US" sz="2777">
                <a:solidFill>
                  <a:srgbClr val="FFFFFF"/>
                </a:solidFill>
                <a:latin typeface="Raleway Light"/>
                <a:ea typeface="Raleway Light"/>
                <a:cs typeface="Raleway Light"/>
                <a:sym typeface="Raleway Light"/>
              </a:rPr>
              <a:t>Virtual Reality (VR) is extending its reach beyond gaming into areas like education, healthcare, and entertainment. By creating immersive, interactive experiences, VR has the potential to revolutionize how we learn, train, and even treat medical conditions. As the technology continues to improve, VR is expected to become an integral part of various industries, offering new ways to engage and experience the world.</a:t>
            </a:r>
          </a:p>
        </p:txBody>
      </p:sp>
      <p:grpSp>
        <p:nvGrpSpPr>
          <p:cNvPr id="12" name="Group 12"/>
          <p:cNvGrpSpPr>
            <a:grpSpLocks noChangeAspect="1"/>
          </p:cNvGrpSpPr>
          <p:nvPr/>
        </p:nvGrpSpPr>
        <p:grpSpPr>
          <a:xfrm>
            <a:off x="3704410" y="3217197"/>
            <a:ext cx="2441114" cy="2441114"/>
            <a:chOff x="0" y="0"/>
            <a:chExt cx="14840029" cy="14840029"/>
          </a:xfrm>
        </p:grpSpPr>
        <p:sp>
          <p:nvSpPr>
            <p:cNvPr id="13" name="Freeform 13"/>
            <p:cNvSpPr/>
            <p:nvPr/>
          </p:nvSpPr>
          <p:spPr>
            <a:xfrm>
              <a:off x="-366471" y="-11891"/>
              <a:ext cx="15572971" cy="14863810"/>
            </a:xfrm>
            <a:custGeom>
              <a:avLst/>
              <a:gdLst/>
              <a:ahLst/>
              <a:cxnLst/>
              <a:rect l="l" t="t" r="r" b="b"/>
              <a:pathLst>
                <a:path w="15572971" h="14863810">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solidFill>
              <a:srgbClr val="F2F2F2"/>
            </a:solidFill>
          </p:spPr>
        </p:sp>
        <p:sp>
          <p:nvSpPr>
            <p:cNvPr id="14" name="Freeform 14"/>
            <p:cNvSpPr/>
            <p:nvPr/>
          </p:nvSpPr>
          <p:spPr>
            <a:xfrm>
              <a:off x="-156193" y="188812"/>
              <a:ext cx="15152415" cy="14462405"/>
            </a:xfrm>
            <a:custGeom>
              <a:avLst/>
              <a:gdLst/>
              <a:ahLst/>
              <a:cxnLst/>
              <a:rect l="l" t="t" r="r" b="b"/>
              <a:pathLst>
                <a:path w="15152415" h="1446240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00FFFF"/>
            </a:solidFill>
          </p:spPr>
        </p:sp>
        <p:sp>
          <p:nvSpPr>
            <p:cNvPr id="15" name="Freeform 15"/>
            <p:cNvSpPr/>
            <p:nvPr/>
          </p:nvSpPr>
          <p:spPr>
            <a:xfrm>
              <a:off x="223301" y="551024"/>
              <a:ext cx="14393427" cy="13737979"/>
            </a:xfrm>
            <a:custGeom>
              <a:avLst/>
              <a:gdLst/>
              <a:ahLst/>
              <a:cxnLst/>
              <a:rect l="l" t="t" r="r" b="b"/>
              <a:pathLst>
                <a:path w="14393427" h="13737979">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10"/>
              <a:stretch>
                <a:fillRect l="-24665" r="-24665"/>
              </a:stretch>
            </a:blipFill>
          </p:spPr>
        </p:sp>
      </p:grpSp>
      <p:grpSp>
        <p:nvGrpSpPr>
          <p:cNvPr id="16" name="Group 16"/>
          <p:cNvGrpSpPr>
            <a:grpSpLocks noChangeAspect="1"/>
          </p:cNvGrpSpPr>
          <p:nvPr/>
        </p:nvGrpSpPr>
        <p:grpSpPr>
          <a:xfrm>
            <a:off x="6553290" y="3217197"/>
            <a:ext cx="2441114" cy="2441114"/>
            <a:chOff x="0" y="0"/>
            <a:chExt cx="14840029" cy="14840029"/>
          </a:xfrm>
        </p:grpSpPr>
        <p:sp>
          <p:nvSpPr>
            <p:cNvPr id="17" name="Freeform 17"/>
            <p:cNvSpPr/>
            <p:nvPr/>
          </p:nvSpPr>
          <p:spPr>
            <a:xfrm>
              <a:off x="-366471" y="-11891"/>
              <a:ext cx="15572971" cy="14863810"/>
            </a:xfrm>
            <a:custGeom>
              <a:avLst/>
              <a:gdLst/>
              <a:ahLst/>
              <a:cxnLst/>
              <a:rect l="l" t="t" r="r" b="b"/>
              <a:pathLst>
                <a:path w="15572971" h="14863810">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solidFill>
              <a:srgbClr val="F2F2F2"/>
            </a:solidFill>
          </p:spPr>
        </p:sp>
        <p:sp>
          <p:nvSpPr>
            <p:cNvPr id="18" name="Freeform 18"/>
            <p:cNvSpPr/>
            <p:nvPr/>
          </p:nvSpPr>
          <p:spPr>
            <a:xfrm>
              <a:off x="-156193" y="188812"/>
              <a:ext cx="15152415" cy="14462405"/>
            </a:xfrm>
            <a:custGeom>
              <a:avLst/>
              <a:gdLst/>
              <a:ahLst/>
              <a:cxnLst/>
              <a:rect l="l" t="t" r="r" b="b"/>
              <a:pathLst>
                <a:path w="15152415" h="1446240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00FFFF"/>
            </a:solidFill>
          </p:spPr>
        </p:sp>
        <p:sp>
          <p:nvSpPr>
            <p:cNvPr id="19" name="Freeform 19"/>
            <p:cNvSpPr/>
            <p:nvPr/>
          </p:nvSpPr>
          <p:spPr>
            <a:xfrm>
              <a:off x="223301" y="551024"/>
              <a:ext cx="14393427" cy="13737979"/>
            </a:xfrm>
            <a:custGeom>
              <a:avLst/>
              <a:gdLst/>
              <a:ahLst/>
              <a:cxnLst/>
              <a:rect l="l" t="t" r="r" b="b"/>
              <a:pathLst>
                <a:path w="14393427" h="13737979">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11"/>
              <a:stretch>
                <a:fillRect l="-24712" r="-24712"/>
              </a:stretch>
            </a:blipFill>
          </p:spPr>
        </p:sp>
      </p:grpSp>
      <p:grpSp>
        <p:nvGrpSpPr>
          <p:cNvPr id="20" name="Group 20"/>
          <p:cNvGrpSpPr>
            <a:grpSpLocks noChangeAspect="1"/>
          </p:cNvGrpSpPr>
          <p:nvPr/>
        </p:nvGrpSpPr>
        <p:grpSpPr>
          <a:xfrm>
            <a:off x="9398121" y="3217197"/>
            <a:ext cx="2441114" cy="2441114"/>
            <a:chOff x="0" y="0"/>
            <a:chExt cx="14840029" cy="14840029"/>
          </a:xfrm>
        </p:grpSpPr>
        <p:sp>
          <p:nvSpPr>
            <p:cNvPr id="21" name="Freeform 21"/>
            <p:cNvSpPr/>
            <p:nvPr/>
          </p:nvSpPr>
          <p:spPr>
            <a:xfrm>
              <a:off x="-366471" y="-11891"/>
              <a:ext cx="15572971" cy="14863810"/>
            </a:xfrm>
            <a:custGeom>
              <a:avLst/>
              <a:gdLst/>
              <a:ahLst/>
              <a:cxnLst/>
              <a:rect l="l" t="t" r="r" b="b"/>
              <a:pathLst>
                <a:path w="15572971" h="14863810">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solidFill>
              <a:srgbClr val="F2F2F2"/>
            </a:solidFill>
          </p:spPr>
        </p:sp>
        <p:sp>
          <p:nvSpPr>
            <p:cNvPr id="22" name="Freeform 22"/>
            <p:cNvSpPr/>
            <p:nvPr/>
          </p:nvSpPr>
          <p:spPr>
            <a:xfrm>
              <a:off x="-156193" y="188812"/>
              <a:ext cx="15152415" cy="14462405"/>
            </a:xfrm>
            <a:custGeom>
              <a:avLst/>
              <a:gdLst/>
              <a:ahLst/>
              <a:cxnLst/>
              <a:rect l="l" t="t" r="r" b="b"/>
              <a:pathLst>
                <a:path w="15152415" h="1446240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00FFFF"/>
            </a:solidFill>
          </p:spPr>
        </p:sp>
        <p:sp>
          <p:nvSpPr>
            <p:cNvPr id="23" name="Freeform 23"/>
            <p:cNvSpPr/>
            <p:nvPr/>
          </p:nvSpPr>
          <p:spPr>
            <a:xfrm>
              <a:off x="223301" y="551024"/>
              <a:ext cx="14393427" cy="13737979"/>
            </a:xfrm>
            <a:custGeom>
              <a:avLst/>
              <a:gdLst/>
              <a:ahLst/>
              <a:cxnLst/>
              <a:rect l="l" t="t" r="r" b="b"/>
              <a:pathLst>
                <a:path w="14393427" h="13737979">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12"/>
              <a:stretch>
                <a:fillRect l="-24712" r="-24712"/>
              </a:stretch>
            </a:blipFill>
          </p:spPr>
        </p:sp>
      </p:grpSp>
      <p:grpSp>
        <p:nvGrpSpPr>
          <p:cNvPr id="24" name="Group 24"/>
          <p:cNvGrpSpPr>
            <a:grpSpLocks noChangeAspect="1"/>
          </p:cNvGrpSpPr>
          <p:nvPr/>
        </p:nvGrpSpPr>
        <p:grpSpPr>
          <a:xfrm>
            <a:off x="12411676" y="3217197"/>
            <a:ext cx="2441114" cy="2441114"/>
            <a:chOff x="0" y="0"/>
            <a:chExt cx="14840029" cy="14840029"/>
          </a:xfrm>
        </p:grpSpPr>
        <p:sp>
          <p:nvSpPr>
            <p:cNvPr id="25" name="Freeform 25"/>
            <p:cNvSpPr/>
            <p:nvPr/>
          </p:nvSpPr>
          <p:spPr>
            <a:xfrm>
              <a:off x="-366471" y="-11891"/>
              <a:ext cx="15572971" cy="14863810"/>
            </a:xfrm>
            <a:custGeom>
              <a:avLst/>
              <a:gdLst/>
              <a:ahLst/>
              <a:cxnLst/>
              <a:rect l="l" t="t" r="r" b="b"/>
              <a:pathLst>
                <a:path w="15572971" h="14863810">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solidFill>
              <a:srgbClr val="F2F2F2"/>
            </a:solidFill>
          </p:spPr>
        </p:sp>
        <p:sp>
          <p:nvSpPr>
            <p:cNvPr id="26" name="Freeform 26"/>
            <p:cNvSpPr/>
            <p:nvPr/>
          </p:nvSpPr>
          <p:spPr>
            <a:xfrm>
              <a:off x="-156193" y="188812"/>
              <a:ext cx="15152415" cy="14462405"/>
            </a:xfrm>
            <a:custGeom>
              <a:avLst/>
              <a:gdLst/>
              <a:ahLst/>
              <a:cxnLst/>
              <a:rect l="l" t="t" r="r" b="b"/>
              <a:pathLst>
                <a:path w="15152415" h="1446240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00FFFF"/>
            </a:solidFill>
          </p:spPr>
        </p:sp>
        <p:sp>
          <p:nvSpPr>
            <p:cNvPr id="27" name="Freeform 27"/>
            <p:cNvSpPr/>
            <p:nvPr/>
          </p:nvSpPr>
          <p:spPr>
            <a:xfrm>
              <a:off x="223301" y="551024"/>
              <a:ext cx="14393427" cy="13737979"/>
            </a:xfrm>
            <a:custGeom>
              <a:avLst/>
              <a:gdLst/>
              <a:ahLst/>
              <a:cxnLst/>
              <a:rect l="l" t="t" r="r" b="b"/>
              <a:pathLst>
                <a:path w="14393427" h="13737979">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13"/>
              <a:stretch>
                <a:fillRect l="-24712" r="-24712"/>
              </a:stretch>
            </a:blipFill>
          </p:spPr>
        </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rgbClr val="041C4D">
                <a:alpha val="100000"/>
              </a:srgbClr>
            </a:gs>
            <a:gs pos="100000">
              <a:srgbClr val="3B616F">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1776071" y="1028700"/>
            <a:ext cx="551414" cy="518330"/>
          </a:xfrm>
          <a:custGeom>
            <a:avLst/>
            <a:gdLst/>
            <a:ahLst/>
            <a:cxnLst/>
            <a:rect l="l" t="t" r="r" b="b"/>
            <a:pathLst>
              <a:path w="551414" h="518330">
                <a:moveTo>
                  <a:pt x="0" y="0"/>
                </a:moveTo>
                <a:lnTo>
                  <a:pt x="551414" y="0"/>
                </a:lnTo>
                <a:lnTo>
                  <a:pt x="551414" y="518330"/>
                </a:lnTo>
                <a:lnTo>
                  <a:pt x="0" y="51833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6419691" y="1084613"/>
            <a:ext cx="839609" cy="450336"/>
          </a:xfrm>
          <a:custGeom>
            <a:avLst/>
            <a:gdLst/>
            <a:ahLst/>
            <a:cxnLst/>
            <a:rect l="l" t="t" r="r" b="b"/>
            <a:pathLst>
              <a:path w="839609" h="450336">
                <a:moveTo>
                  <a:pt x="0" y="0"/>
                </a:moveTo>
                <a:lnTo>
                  <a:pt x="839609" y="0"/>
                </a:lnTo>
                <a:lnTo>
                  <a:pt x="839609" y="450335"/>
                </a:lnTo>
                <a:lnTo>
                  <a:pt x="0" y="45033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5580083" y="1084613"/>
            <a:ext cx="839609" cy="450336"/>
          </a:xfrm>
          <a:custGeom>
            <a:avLst/>
            <a:gdLst/>
            <a:ahLst/>
            <a:cxnLst/>
            <a:rect l="l" t="t" r="r" b="b"/>
            <a:pathLst>
              <a:path w="839609" h="450336">
                <a:moveTo>
                  <a:pt x="0" y="0"/>
                </a:moveTo>
                <a:lnTo>
                  <a:pt x="839608" y="0"/>
                </a:lnTo>
                <a:lnTo>
                  <a:pt x="839608" y="450335"/>
                </a:lnTo>
                <a:lnTo>
                  <a:pt x="0" y="45033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1776071" y="9014517"/>
            <a:ext cx="2728988" cy="487567"/>
          </a:xfrm>
          <a:custGeom>
            <a:avLst/>
            <a:gdLst/>
            <a:ahLst/>
            <a:cxnLst/>
            <a:rect l="l" t="t" r="r" b="b"/>
            <a:pathLst>
              <a:path w="2728988" h="487567">
                <a:moveTo>
                  <a:pt x="0" y="0"/>
                </a:moveTo>
                <a:lnTo>
                  <a:pt x="2728988" y="0"/>
                </a:lnTo>
                <a:lnTo>
                  <a:pt x="2728988" y="487566"/>
                </a:lnTo>
                <a:lnTo>
                  <a:pt x="0" y="48756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a:off x="12804396" y="9014517"/>
            <a:ext cx="4454904" cy="406385"/>
          </a:xfrm>
          <a:custGeom>
            <a:avLst/>
            <a:gdLst/>
            <a:ahLst/>
            <a:cxnLst/>
            <a:rect l="l" t="t" r="r" b="b"/>
            <a:pathLst>
              <a:path w="4454904" h="406385">
                <a:moveTo>
                  <a:pt x="0" y="0"/>
                </a:moveTo>
                <a:lnTo>
                  <a:pt x="4454904" y="0"/>
                </a:lnTo>
                <a:lnTo>
                  <a:pt x="4454904" y="406385"/>
                </a:lnTo>
                <a:lnTo>
                  <a:pt x="0" y="40638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7" name="Freeform 7"/>
          <p:cNvSpPr/>
          <p:nvPr/>
        </p:nvSpPr>
        <p:spPr>
          <a:xfrm>
            <a:off x="13006462" y="2345931"/>
            <a:ext cx="3598971" cy="5754169"/>
          </a:xfrm>
          <a:custGeom>
            <a:avLst/>
            <a:gdLst/>
            <a:ahLst/>
            <a:cxnLst/>
            <a:rect l="l" t="t" r="r" b="b"/>
            <a:pathLst>
              <a:path w="3598971" h="5754169">
                <a:moveTo>
                  <a:pt x="0" y="0"/>
                </a:moveTo>
                <a:lnTo>
                  <a:pt x="3598971" y="0"/>
                </a:lnTo>
                <a:lnTo>
                  <a:pt x="3598971" y="5754169"/>
                </a:lnTo>
                <a:lnTo>
                  <a:pt x="0" y="5754169"/>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8" name="TextBox 8"/>
          <p:cNvSpPr txBox="1"/>
          <p:nvPr/>
        </p:nvSpPr>
        <p:spPr>
          <a:xfrm>
            <a:off x="2655994" y="1165379"/>
            <a:ext cx="2324294" cy="298328"/>
          </a:xfrm>
          <a:prstGeom prst="rect">
            <a:avLst/>
          </a:prstGeom>
        </p:spPr>
        <p:txBody>
          <a:bodyPr lIns="0" tIns="0" rIns="0" bIns="0" rtlCol="0" anchor="t">
            <a:spAutoFit/>
          </a:bodyPr>
          <a:lstStyle/>
          <a:p>
            <a:pPr algn="l">
              <a:lnSpc>
                <a:spcPts val="2241"/>
              </a:lnSpc>
              <a:spcBef>
                <a:spcPct val="0"/>
              </a:spcBef>
            </a:pPr>
            <a:r>
              <a:rPr lang="en-US" sz="2075">
                <a:solidFill>
                  <a:srgbClr val="FFFFFF"/>
                </a:solidFill>
                <a:latin typeface="Gruppo"/>
                <a:ea typeface="Gruppo"/>
                <a:cs typeface="Gruppo"/>
                <a:sym typeface="Gruppo"/>
              </a:rPr>
              <a:t>studio shodwe</a:t>
            </a:r>
          </a:p>
        </p:txBody>
      </p:sp>
      <p:sp>
        <p:nvSpPr>
          <p:cNvPr id="9" name="TextBox 9"/>
          <p:cNvSpPr txBox="1"/>
          <p:nvPr/>
        </p:nvSpPr>
        <p:spPr>
          <a:xfrm>
            <a:off x="13458263" y="9073308"/>
            <a:ext cx="3147170" cy="298328"/>
          </a:xfrm>
          <a:prstGeom prst="rect">
            <a:avLst/>
          </a:prstGeom>
        </p:spPr>
        <p:txBody>
          <a:bodyPr lIns="0" tIns="0" rIns="0" bIns="0" rtlCol="0" anchor="t">
            <a:spAutoFit/>
          </a:bodyPr>
          <a:lstStyle/>
          <a:p>
            <a:pPr algn="ctr">
              <a:lnSpc>
                <a:spcPts val="2241"/>
              </a:lnSpc>
              <a:spcBef>
                <a:spcPct val="0"/>
              </a:spcBef>
            </a:pPr>
            <a:r>
              <a:rPr lang="en-US" sz="2075">
                <a:solidFill>
                  <a:srgbClr val="00FFFF"/>
                </a:solidFill>
                <a:latin typeface="Gruppo"/>
                <a:ea typeface="Gruppo"/>
                <a:cs typeface="Gruppo"/>
                <a:sym typeface="Gruppo"/>
              </a:rPr>
              <a:t>www.reallygreatsite.com</a:t>
            </a:r>
          </a:p>
        </p:txBody>
      </p:sp>
      <p:sp>
        <p:nvSpPr>
          <p:cNvPr id="10" name="TextBox 10"/>
          <p:cNvSpPr txBox="1"/>
          <p:nvPr/>
        </p:nvSpPr>
        <p:spPr>
          <a:xfrm>
            <a:off x="7981853" y="9073308"/>
            <a:ext cx="2324294" cy="298328"/>
          </a:xfrm>
          <a:prstGeom prst="rect">
            <a:avLst/>
          </a:prstGeom>
        </p:spPr>
        <p:txBody>
          <a:bodyPr lIns="0" tIns="0" rIns="0" bIns="0" rtlCol="0" anchor="t">
            <a:spAutoFit/>
          </a:bodyPr>
          <a:lstStyle/>
          <a:p>
            <a:pPr algn="ctr">
              <a:lnSpc>
                <a:spcPts val="2241"/>
              </a:lnSpc>
              <a:spcBef>
                <a:spcPct val="0"/>
              </a:spcBef>
            </a:pPr>
            <a:r>
              <a:rPr lang="en-US" sz="2075">
                <a:solidFill>
                  <a:srgbClr val="FFFFFF"/>
                </a:solidFill>
                <a:latin typeface="Gruppo"/>
                <a:ea typeface="Gruppo"/>
                <a:cs typeface="Gruppo"/>
                <a:sym typeface="Gruppo"/>
              </a:rPr>
              <a:t>page 06</a:t>
            </a:r>
          </a:p>
        </p:txBody>
      </p:sp>
      <p:sp>
        <p:nvSpPr>
          <p:cNvPr id="11" name="TextBox 11"/>
          <p:cNvSpPr txBox="1"/>
          <p:nvPr/>
        </p:nvSpPr>
        <p:spPr>
          <a:xfrm>
            <a:off x="1776071" y="2789195"/>
            <a:ext cx="8134270" cy="1730042"/>
          </a:xfrm>
          <a:prstGeom prst="rect">
            <a:avLst/>
          </a:prstGeom>
        </p:spPr>
        <p:txBody>
          <a:bodyPr lIns="0" tIns="0" rIns="0" bIns="0" rtlCol="0" anchor="t">
            <a:spAutoFit/>
          </a:bodyPr>
          <a:lstStyle/>
          <a:p>
            <a:pPr algn="l">
              <a:lnSpc>
                <a:spcPts val="6880"/>
              </a:lnSpc>
            </a:pPr>
            <a:r>
              <a:rPr lang="en-US" sz="5460">
                <a:solidFill>
                  <a:srgbClr val="FFFFFF"/>
                </a:solidFill>
                <a:latin typeface="HK Modular"/>
                <a:ea typeface="HK Modular"/>
                <a:cs typeface="HK Modular"/>
                <a:sym typeface="HK Modular"/>
              </a:rPr>
              <a:t>SPACE EXPLORATION</a:t>
            </a:r>
          </a:p>
        </p:txBody>
      </p:sp>
      <p:sp>
        <p:nvSpPr>
          <p:cNvPr id="12" name="TextBox 12"/>
          <p:cNvSpPr txBox="1"/>
          <p:nvPr/>
        </p:nvSpPr>
        <p:spPr>
          <a:xfrm>
            <a:off x="1776071" y="4982240"/>
            <a:ext cx="10422130" cy="2985557"/>
          </a:xfrm>
          <a:prstGeom prst="rect">
            <a:avLst/>
          </a:prstGeom>
        </p:spPr>
        <p:txBody>
          <a:bodyPr lIns="0" tIns="0" rIns="0" bIns="0" rtlCol="0" anchor="t">
            <a:spAutoFit/>
          </a:bodyPr>
          <a:lstStyle/>
          <a:p>
            <a:pPr algn="l">
              <a:lnSpc>
                <a:spcPts val="2999"/>
              </a:lnSpc>
              <a:spcBef>
                <a:spcPct val="0"/>
              </a:spcBef>
            </a:pPr>
            <a:r>
              <a:rPr lang="en-US" sz="2777">
                <a:solidFill>
                  <a:srgbClr val="FFFFFF"/>
                </a:solidFill>
                <a:latin typeface="Raleway Light"/>
                <a:ea typeface="Raleway Light"/>
                <a:cs typeface="Raleway Light"/>
                <a:sym typeface="Raleway Light"/>
              </a:rPr>
              <a:t>Space exploration is entering a new era, driven by advances in technology and a renewed interest in reaching beyond our planet. From ambitious missions to Mars to the development of space tourism, these efforts are expanding our understanding of the universe and pushing the boundaries of what humanity can achieve. The future of space exploration holds the promise of new discoveries and the potential for human settlement on other planets.</a:t>
            </a:r>
          </a:p>
        </p:txBody>
      </p:sp>
      <p:grpSp>
        <p:nvGrpSpPr>
          <p:cNvPr id="13" name="Group 13"/>
          <p:cNvGrpSpPr>
            <a:grpSpLocks noChangeAspect="1"/>
          </p:cNvGrpSpPr>
          <p:nvPr/>
        </p:nvGrpSpPr>
        <p:grpSpPr>
          <a:xfrm>
            <a:off x="12873687" y="3291828"/>
            <a:ext cx="3965809" cy="3965809"/>
            <a:chOff x="0" y="0"/>
            <a:chExt cx="14840029" cy="14840029"/>
          </a:xfrm>
        </p:grpSpPr>
        <p:sp>
          <p:nvSpPr>
            <p:cNvPr id="14" name="Freeform 14"/>
            <p:cNvSpPr/>
            <p:nvPr/>
          </p:nvSpPr>
          <p:spPr>
            <a:xfrm>
              <a:off x="-366471" y="-11891"/>
              <a:ext cx="15572971" cy="14863810"/>
            </a:xfrm>
            <a:custGeom>
              <a:avLst/>
              <a:gdLst/>
              <a:ahLst/>
              <a:cxnLst/>
              <a:rect l="l" t="t" r="r" b="b"/>
              <a:pathLst>
                <a:path w="15572971" h="14863810">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solidFill>
              <a:srgbClr val="F2F2F2"/>
            </a:solidFill>
          </p:spPr>
        </p:sp>
        <p:sp>
          <p:nvSpPr>
            <p:cNvPr id="15" name="Freeform 15"/>
            <p:cNvSpPr/>
            <p:nvPr/>
          </p:nvSpPr>
          <p:spPr>
            <a:xfrm>
              <a:off x="-156193" y="188812"/>
              <a:ext cx="15152415" cy="14462405"/>
            </a:xfrm>
            <a:custGeom>
              <a:avLst/>
              <a:gdLst/>
              <a:ahLst/>
              <a:cxnLst/>
              <a:rect l="l" t="t" r="r" b="b"/>
              <a:pathLst>
                <a:path w="15152415" h="1446240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00FFFF"/>
            </a:solidFill>
          </p:spPr>
        </p:sp>
        <p:sp>
          <p:nvSpPr>
            <p:cNvPr id="16" name="Freeform 16"/>
            <p:cNvSpPr/>
            <p:nvPr/>
          </p:nvSpPr>
          <p:spPr>
            <a:xfrm>
              <a:off x="223301" y="551024"/>
              <a:ext cx="14393427" cy="13737979"/>
            </a:xfrm>
            <a:custGeom>
              <a:avLst/>
              <a:gdLst/>
              <a:ahLst/>
              <a:cxnLst/>
              <a:rect l="l" t="t" r="r" b="b"/>
              <a:pathLst>
                <a:path w="14393427" h="13737979">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12"/>
              <a:stretch>
                <a:fillRect l="-38492" r="-38492"/>
              </a:stretch>
            </a:blipFill>
          </p:spPr>
        </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TotalTime>
  <Words>659</Words>
  <Application>Microsoft Office PowerPoint</Application>
  <PresentationFormat>Tùy chỉnh</PresentationFormat>
  <Paragraphs>62</Paragraphs>
  <Slides>10</Slides>
  <Notes>0</Notes>
  <HiddenSlides>0</HiddenSlides>
  <MMClips>0</MMClips>
  <ScaleCrop>false</ScaleCrop>
  <HeadingPairs>
    <vt:vector size="6" baseType="variant">
      <vt:variant>
        <vt:lpstr>Phông được Dùng</vt:lpstr>
      </vt:variant>
      <vt:variant>
        <vt:i4>8</vt:i4>
      </vt:variant>
      <vt:variant>
        <vt:lpstr>Chủ đề</vt:lpstr>
      </vt:variant>
      <vt:variant>
        <vt:i4>1</vt:i4>
      </vt:variant>
      <vt:variant>
        <vt:lpstr>Tiêu đề Bản chiếu</vt:lpstr>
      </vt:variant>
      <vt:variant>
        <vt:i4>10</vt:i4>
      </vt:variant>
    </vt:vector>
  </HeadingPairs>
  <TitlesOfParts>
    <vt:vector size="19" baseType="lpstr">
      <vt:lpstr>Raleway Light</vt:lpstr>
      <vt:lpstr>Arial</vt:lpstr>
      <vt:lpstr>Raleway Bold</vt:lpstr>
      <vt:lpstr>Gruppo</vt:lpstr>
      <vt:lpstr>HK Modular</vt:lpstr>
      <vt:lpstr>Calibri</vt:lpstr>
      <vt:lpstr>Roboto</vt:lpstr>
      <vt:lpstr>Raleway</vt:lpstr>
      <vt:lpstr>Office Theme</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Green Blue Modern Future Technology Presentation</dc:title>
  <dc:creator>Lý Hải</dc:creator>
  <cp:lastModifiedBy>Hải Lý</cp:lastModifiedBy>
  <cp:revision>2</cp:revision>
  <dcterms:created xsi:type="dcterms:W3CDTF">2006-08-16T00:00:00Z</dcterms:created>
  <dcterms:modified xsi:type="dcterms:W3CDTF">2025-02-15T10:19:25Z</dcterms:modified>
  <dc:identifier>DAGfKhVHtyk</dc:identifier>
</cp:coreProperties>
</file>